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61" r:id="rId16"/>
    <p:sldId id="25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E9DEBB"/>
    <a:srgbClr val="FFFF66"/>
    <a:srgbClr val="FF993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9" autoAdjust="0"/>
    <p:restoredTop sz="94660"/>
  </p:normalViewPr>
  <p:slideViewPr>
    <p:cSldViewPr snapToGrid="0">
      <p:cViewPr varScale="1">
        <p:scale>
          <a:sx n="61" d="100"/>
          <a:sy n="61" d="100"/>
        </p:scale>
        <p:origin x="9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8T17:43:08.296"/>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0F14-38DF-D9CE-D3BF-A80392BD9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9EAAA-59B6-257B-DDF9-4CA551C7D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A5A9F-8A63-7336-8EC2-A141ED039A38}"/>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DCCB97E3-DC20-79A7-A86D-6A65020396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CF487E-A975-BF85-BEEC-116736C9C5F3}"/>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85161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C2DE-E8C0-0B01-D330-27CE104F5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48EB5-BB08-2E33-0D89-292C2168A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6A91-5D3F-74DD-3EE2-2617081BED65}"/>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906349B5-9689-209B-27AA-F3EA08B31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B90CC6-81CE-6EF9-62CB-3A999F398C22}"/>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6278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F89015-F070-815A-C375-A17D094CDC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F2E896-EF3C-721B-379A-E133DD98C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5ADE8-8D20-24F7-1DE5-A9DB6308F6CE}"/>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6FB5D587-4473-3BF9-D1EB-8B14C5EA01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88842B-B731-047F-9EAC-BAE6DAD4EC9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8358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211E-045E-B6F6-9395-41E98C852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2A0B4-1022-4B68-EF51-4AA44BAC7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FDA35-C4F2-FF59-8FC3-A46B6285617F}"/>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F52ADF70-798D-85A7-EE83-5A1F8735B8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076941-B0FC-9760-8A99-BFB9C0C1876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6581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C531-8142-B1C8-EC4D-E037282BD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F732AC-CA18-483B-A0F2-E8361453F4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1606F-82B6-679E-B88D-5DC55B2782FC}"/>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F5AEE8C9-9646-F696-EE9D-B5AA1DEA72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E795FB-3F08-D2E0-5199-81248F48F61B}"/>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20698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82E8-689A-6E44-2E82-0C7D2A97C4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A675E-851D-EB15-E0A5-1DAE5FD34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108835-B1DD-A4ED-EEC0-6B85BF814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C6BD7F-C397-1CF1-B932-1B1DD2011649}"/>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6" name="Footer Placeholder 5">
            <a:extLst>
              <a:ext uri="{FF2B5EF4-FFF2-40B4-BE49-F238E27FC236}">
                <a16:creationId xmlns:a16="http://schemas.microsoft.com/office/drawing/2014/main" id="{BB782120-3899-CF59-B63D-E6BE853F4E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D2D1E5-2495-F39E-9A1D-58DB382003C7}"/>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416172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D6F7-692F-36DE-826B-F4F9D26BEC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07D5AC-41F4-9275-0479-E6570004E9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B95049-CE03-C222-7D5F-3F19966A5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C2B632-77DA-4C45-CE56-46DA1DCFF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B0892-2E27-C05C-A995-C3F0E9DD6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C5ADF3-2A5E-0083-0E65-426D2CAFB963}"/>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8" name="Footer Placeholder 7">
            <a:extLst>
              <a:ext uri="{FF2B5EF4-FFF2-40B4-BE49-F238E27FC236}">
                <a16:creationId xmlns:a16="http://schemas.microsoft.com/office/drawing/2014/main" id="{C7BEE8F7-641D-C2FC-70F6-56843DC13F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2F06922-A6D5-57FA-9198-9EE5E2BDB6CA}"/>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60741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5CC-8818-06F0-155E-0C82A792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C1CAC-4B28-58F4-2DC6-15B6707AC75F}"/>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4" name="Footer Placeholder 3">
            <a:extLst>
              <a:ext uri="{FF2B5EF4-FFF2-40B4-BE49-F238E27FC236}">
                <a16:creationId xmlns:a16="http://schemas.microsoft.com/office/drawing/2014/main" id="{E0385361-2B5B-A09D-3E46-0423AEE34A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4DBA224-D006-BB41-E602-C5CCE495974C}"/>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315034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76B44-45F2-4860-20EE-E1B0D2B77367}"/>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3" name="Footer Placeholder 2">
            <a:extLst>
              <a:ext uri="{FF2B5EF4-FFF2-40B4-BE49-F238E27FC236}">
                <a16:creationId xmlns:a16="http://schemas.microsoft.com/office/drawing/2014/main" id="{C23224B1-6650-D643-40C4-2D1B20AE8B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30A191-7E6E-5AE9-0631-164086BC0559}"/>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171045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F26E-1780-C568-8B0F-3C4E1AA897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3CA694-61AC-92A5-238B-37C4E532FF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2DEAEA-8891-3488-0726-4F8B1FF4A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B1BF7-FEAA-51F2-10A4-FA3960DB8C87}"/>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6" name="Footer Placeholder 5">
            <a:extLst>
              <a:ext uri="{FF2B5EF4-FFF2-40B4-BE49-F238E27FC236}">
                <a16:creationId xmlns:a16="http://schemas.microsoft.com/office/drawing/2014/main" id="{9D499D68-EF5F-3CCF-4CBB-B69687FD97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A2C2A9-DDCD-48A7-EE44-B26AA497E725}"/>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70738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FA11-D609-6CF0-8353-663FF534DB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4C6306-686A-2971-2043-646823237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DA9D840-4960-E69F-C227-666DEAE44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C97DC-DAE8-DD9B-F1FE-8AB7EC4F4600}"/>
              </a:ext>
            </a:extLst>
          </p:cNvPr>
          <p:cNvSpPr>
            <a:spLocks noGrp="1"/>
          </p:cNvSpPr>
          <p:nvPr>
            <p:ph type="dt" sz="half" idx="10"/>
          </p:nvPr>
        </p:nvSpPr>
        <p:spPr/>
        <p:txBody>
          <a:bodyPr/>
          <a:lstStyle/>
          <a:p>
            <a:fld id="{E908CF19-BBB9-45F0-B426-1C49897CD9DC}" type="datetimeFigureOut">
              <a:rPr lang="en-US" smtClean="0"/>
              <a:t>8/10/2025</a:t>
            </a:fld>
            <a:endParaRPr lang="en-US" dirty="0"/>
          </a:p>
        </p:txBody>
      </p:sp>
      <p:sp>
        <p:nvSpPr>
          <p:cNvPr id="6" name="Footer Placeholder 5">
            <a:extLst>
              <a:ext uri="{FF2B5EF4-FFF2-40B4-BE49-F238E27FC236}">
                <a16:creationId xmlns:a16="http://schemas.microsoft.com/office/drawing/2014/main" id="{ABC28B5C-13C7-B9C9-B09C-0741E444F4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294E38-E941-9F5C-630C-9F293200C194}"/>
              </a:ext>
            </a:extLst>
          </p:cNvPr>
          <p:cNvSpPr>
            <a:spLocks noGrp="1"/>
          </p:cNvSpPr>
          <p:nvPr>
            <p:ph type="sldNum" sz="quarter" idx="12"/>
          </p:nvPr>
        </p:nvSpPr>
        <p:spPr/>
        <p:txBody>
          <a:bodyPr/>
          <a:lstStyle/>
          <a:p>
            <a:fld id="{F734D5A4-6DB2-48D5-8213-94E4E4EAA0C5}" type="slidenum">
              <a:rPr lang="en-US" smtClean="0"/>
              <a:t>‹#›</a:t>
            </a:fld>
            <a:endParaRPr lang="en-US" dirty="0"/>
          </a:p>
        </p:txBody>
      </p:sp>
    </p:spTree>
    <p:extLst>
      <p:ext uri="{BB962C8B-B14F-4D97-AF65-F5344CB8AC3E}">
        <p14:creationId xmlns:p14="http://schemas.microsoft.com/office/powerpoint/2010/main" val="212483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85071-3F0B-48FB-1238-7E0600E8E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F954B-8F08-385E-2D5F-AD179A97B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5F65B-2A40-EED4-BB10-476F76711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08CF19-BBB9-45F0-B426-1C49897CD9DC}" type="datetimeFigureOut">
              <a:rPr lang="en-US" smtClean="0"/>
              <a:t>8/10/2025</a:t>
            </a:fld>
            <a:endParaRPr lang="en-US" dirty="0"/>
          </a:p>
        </p:txBody>
      </p:sp>
      <p:sp>
        <p:nvSpPr>
          <p:cNvPr id="5" name="Footer Placeholder 4">
            <a:extLst>
              <a:ext uri="{FF2B5EF4-FFF2-40B4-BE49-F238E27FC236}">
                <a16:creationId xmlns:a16="http://schemas.microsoft.com/office/drawing/2014/main" id="{7B93CFB6-2685-E73C-5E8A-29DB2B34E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821ED27F-1340-C43E-EB62-C0A7E63BC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34D5A4-6DB2-48D5-8213-94E4E4EAA0C5}" type="slidenum">
              <a:rPr lang="en-US" smtClean="0"/>
              <a:t>‹#›</a:t>
            </a:fld>
            <a:endParaRPr lang="en-US" dirty="0"/>
          </a:p>
        </p:txBody>
      </p:sp>
    </p:spTree>
    <p:extLst>
      <p:ext uri="{BB962C8B-B14F-4D97-AF65-F5344CB8AC3E}">
        <p14:creationId xmlns:p14="http://schemas.microsoft.com/office/powerpoint/2010/main" val="1925351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map of land with white lines&#10;&#10;AI-generated content may be incorrect.">
            <a:extLst>
              <a:ext uri="{FF2B5EF4-FFF2-40B4-BE49-F238E27FC236}">
                <a16:creationId xmlns:a16="http://schemas.microsoft.com/office/drawing/2014/main" id="{68125B93-F00B-0772-78B4-C185B5BB7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21" y="0"/>
            <a:ext cx="343617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03235661-9115-953F-A3E9-1CD76CBB20DC}"/>
                  </a:ext>
                </a:extLst>
              </p14:cNvPr>
              <p14:cNvContentPartPr/>
              <p14:nvPr/>
            </p14:nvContentPartPr>
            <p14:xfrm>
              <a:off x="6597005" y="3133042"/>
              <a:ext cx="360" cy="360"/>
            </p14:xfrm>
          </p:contentPart>
        </mc:Choice>
        <mc:Fallback xmlns="">
          <p:pic>
            <p:nvPicPr>
              <p:cNvPr id="45" name="Ink 44">
                <a:extLst>
                  <a:ext uri="{FF2B5EF4-FFF2-40B4-BE49-F238E27FC236}">
                    <a16:creationId xmlns:a16="http://schemas.microsoft.com/office/drawing/2014/main" id="{03235661-9115-953F-A3E9-1CD76CBB20DC}"/>
                  </a:ext>
                </a:extLst>
              </p:cNvPr>
              <p:cNvPicPr/>
              <p:nvPr/>
            </p:nvPicPr>
            <p:blipFill>
              <a:blip r:embed="rId4"/>
              <a:stretch>
                <a:fillRect/>
              </a:stretch>
            </p:blipFill>
            <p:spPr>
              <a:xfrm>
                <a:off x="6590885" y="3126922"/>
                <a:ext cx="12600" cy="12600"/>
              </a:xfrm>
              <a:prstGeom prst="rect">
                <a:avLst/>
              </a:prstGeom>
            </p:spPr>
          </p:pic>
        </mc:Fallback>
      </mc:AlternateContent>
      <p:sp>
        <p:nvSpPr>
          <p:cNvPr id="7" name="Oval 6">
            <a:extLst>
              <a:ext uri="{FF2B5EF4-FFF2-40B4-BE49-F238E27FC236}">
                <a16:creationId xmlns:a16="http://schemas.microsoft.com/office/drawing/2014/main" id="{41D154A3-7741-0FAA-73C4-1C1493EC47D5}"/>
              </a:ext>
            </a:extLst>
          </p:cNvPr>
          <p:cNvSpPr/>
          <p:nvPr/>
        </p:nvSpPr>
        <p:spPr>
          <a:xfrm>
            <a:off x="3499172" y="494053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8</a:t>
            </a:r>
          </a:p>
        </p:txBody>
      </p:sp>
      <p:sp>
        <p:nvSpPr>
          <p:cNvPr id="8" name="Oval 7">
            <a:extLst>
              <a:ext uri="{FF2B5EF4-FFF2-40B4-BE49-F238E27FC236}">
                <a16:creationId xmlns:a16="http://schemas.microsoft.com/office/drawing/2014/main" id="{5F56EB30-5055-1ADC-924A-BCF7F17BE985}"/>
              </a:ext>
            </a:extLst>
          </p:cNvPr>
          <p:cNvSpPr/>
          <p:nvPr/>
        </p:nvSpPr>
        <p:spPr>
          <a:xfrm>
            <a:off x="2181513" y="569034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a:t>
            </a:r>
          </a:p>
        </p:txBody>
      </p:sp>
      <p:sp>
        <p:nvSpPr>
          <p:cNvPr id="9" name="Oval 8">
            <a:extLst>
              <a:ext uri="{FF2B5EF4-FFF2-40B4-BE49-F238E27FC236}">
                <a16:creationId xmlns:a16="http://schemas.microsoft.com/office/drawing/2014/main" id="{E6D7257E-D59D-9B2A-6F61-745DD7637D18}"/>
              </a:ext>
            </a:extLst>
          </p:cNvPr>
          <p:cNvSpPr/>
          <p:nvPr/>
        </p:nvSpPr>
        <p:spPr>
          <a:xfrm>
            <a:off x="1946085" y="608277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a:t>
            </a:r>
          </a:p>
        </p:txBody>
      </p:sp>
      <p:sp>
        <p:nvSpPr>
          <p:cNvPr id="10" name="Oval 9">
            <a:extLst>
              <a:ext uri="{FF2B5EF4-FFF2-40B4-BE49-F238E27FC236}">
                <a16:creationId xmlns:a16="http://schemas.microsoft.com/office/drawing/2014/main" id="{96057398-5F93-9339-0119-C882F610C8D1}"/>
              </a:ext>
            </a:extLst>
          </p:cNvPr>
          <p:cNvSpPr/>
          <p:nvPr/>
        </p:nvSpPr>
        <p:spPr>
          <a:xfrm>
            <a:off x="2755862" y="579219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3</a:t>
            </a:r>
          </a:p>
        </p:txBody>
      </p:sp>
      <p:sp>
        <p:nvSpPr>
          <p:cNvPr id="11" name="Oval 10">
            <a:extLst>
              <a:ext uri="{FF2B5EF4-FFF2-40B4-BE49-F238E27FC236}">
                <a16:creationId xmlns:a16="http://schemas.microsoft.com/office/drawing/2014/main" id="{6F5242C9-6C56-0A2B-2A1A-9F24DD2F4DDB}"/>
              </a:ext>
            </a:extLst>
          </p:cNvPr>
          <p:cNvSpPr/>
          <p:nvPr/>
        </p:nvSpPr>
        <p:spPr>
          <a:xfrm>
            <a:off x="3205533" y="589328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4</a:t>
            </a:r>
          </a:p>
        </p:txBody>
      </p:sp>
      <p:sp>
        <p:nvSpPr>
          <p:cNvPr id="12" name="Oval 11">
            <a:extLst>
              <a:ext uri="{FF2B5EF4-FFF2-40B4-BE49-F238E27FC236}">
                <a16:creationId xmlns:a16="http://schemas.microsoft.com/office/drawing/2014/main" id="{A638575E-A884-62B3-A60B-B6DDB96F8C74}"/>
              </a:ext>
            </a:extLst>
          </p:cNvPr>
          <p:cNvSpPr/>
          <p:nvPr/>
        </p:nvSpPr>
        <p:spPr>
          <a:xfrm>
            <a:off x="3805246" y="6435235"/>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5</a:t>
            </a:r>
          </a:p>
        </p:txBody>
      </p:sp>
      <p:sp>
        <p:nvSpPr>
          <p:cNvPr id="13" name="Oval 12">
            <a:extLst>
              <a:ext uri="{FF2B5EF4-FFF2-40B4-BE49-F238E27FC236}">
                <a16:creationId xmlns:a16="http://schemas.microsoft.com/office/drawing/2014/main" id="{C3A83246-2B37-9658-3ABA-B90928ACD0A1}"/>
              </a:ext>
            </a:extLst>
          </p:cNvPr>
          <p:cNvSpPr/>
          <p:nvPr/>
        </p:nvSpPr>
        <p:spPr>
          <a:xfrm>
            <a:off x="3880172" y="546169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6</a:t>
            </a:r>
          </a:p>
        </p:txBody>
      </p:sp>
      <p:sp>
        <p:nvSpPr>
          <p:cNvPr id="14" name="Oval 13">
            <a:extLst>
              <a:ext uri="{FF2B5EF4-FFF2-40B4-BE49-F238E27FC236}">
                <a16:creationId xmlns:a16="http://schemas.microsoft.com/office/drawing/2014/main" id="{FA883873-F038-E672-D0AC-CB05EF15B27E}"/>
              </a:ext>
            </a:extLst>
          </p:cNvPr>
          <p:cNvSpPr/>
          <p:nvPr/>
        </p:nvSpPr>
        <p:spPr>
          <a:xfrm>
            <a:off x="3742023" y="486915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7</a:t>
            </a:r>
          </a:p>
        </p:txBody>
      </p:sp>
      <p:sp>
        <p:nvSpPr>
          <p:cNvPr id="15" name="Oval 14">
            <a:extLst>
              <a:ext uri="{FF2B5EF4-FFF2-40B4-BE49-F238E27FC236}">
                <a16:creationId xmlns:a16="http://schemas.microsoft.com/office/drawing/2014/main" id="{DEA8EB85-09DC-53FE-521C-2113352B9E79}"/>
              </a:ext>
            </a:extLst>
          </p:cNvPr>
          <p:cNvSpPr/>
          <p:nvPr/>
        </p:nvSpPr>
        <p:spPr>
          <a:xfrm>
            <a:off x="3678549" y="374080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9</a:t>
            </a:r>
          </a:p>
        </p:txBody>
      </p:sp>
      <p:sp>
        <p:nvSpPr>
          <p:cNvPr id="16" name="Oval 15">
            <a:extLst>
              <a:ext uri="{FF2B5EF4-FFF2-40B4-BE49-F238E27FC236}">
                <a16:creationId xmlns:a16="http://schemas.microsoft.com/office/drawing/2014/main" id="{52EBDA88-8840-1B76-2680-468016D19FF8}"/>
              </a:ext>
            </a:extLst>
          </p:cNvPr>
          <p:cNvSpPr/>
          <p:nvPr/>
        </p:nvSpPr>
        <p:spPr>
          <a:xfrm>
            <a:off x="3857746" y="270675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19</a:t>
            </a:r>
          </a:p>
        </p:txBody>
      </p:sp>
      <p:sp>
        <p:nvSpPr>
          <p:cNvPr id="17" name="Oval 16">
            <a:extLst>
              <a:ext uri="{FF2B5EF4-FFF2-40B4-BE49-F238E27FC236}">
                <a16:creationId xmlns:a16="http://schemas.microsoft.com/office/drawing/2014/main" id="{6161FC22-7312-FDB0-E5C1-97459DFD6436}"/>
              </a:ext>
            </a:extLst>
          </p:cNvPr>
          <p:cNvSpPr/>
          <p:nvPr/>
        </p:nvSpPr>
        <p:spPr>
          <a:xfrm>
            <a:off x="2441385" y="412180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10</a:t>
            </a:r>
          </a:p>
        </p:txBody>
      </p:sp>
      <p:sp>
        <p:nvSpPr>
          <p:cNvPr id="18" name="Oval 17">
            <a:extLst>
              <a:ext uri="{FF2B5EF4-FFF2-40B4-BE49-F238E27FC236}">
                <a16:creationId xmlns:a16="http://schemas.microsoft.com/office/drawing/2014/main" id="{E076D6E4-847C-50E4-63A5-CAC291377723}"/>
              </a:ext>
            </a:extLst>
          </p:cNvPr>
          <p:cNvSpPr/>
          <p:nvPr/>
        </p:nvSpPr>
        <p:spPr>
          <a:xfrm>
            <a:off x="1717775" y="426573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11</a:t>
            </a:r>
          </a:p>
        </p:txBody>
      </p:sp>
      <p:sp>
        <p:nvSpPr>
          <p:cNvPr id="19" name="Oval 18">
            <a:extLst>
              <a:ext uri="{FF2B5EF4-FFF2-40B4-BE49-F238E27FC236}">
                <a16:creationId xmlns:a16="http://schemas.microsoft.com/office/drawing/2014/main" id="{49917A75-F64D-C4C7-82CC-B288C6D3010B}"/>
              </a:ext>
            </a:extLst>
          </p:cNvPr>
          <p:cNvSpPr/>
          <p:nvPr/>
        </p:nvSpPr>
        <p:spPr>
          <a:xfrm>
            <a:off x="1313965" y="455953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12</a:t>
            </a:r>
          </a:p>
        </p:txBody>
      </p:sp>
      <p:sp>
        <p:nvSpPr>
          <p:cNvPr id="20" name="Oval 19">
            <a:extLst>
              <a:ext uri="{FF2B5EF4-FFF2-40B4-BE49-F238E27FC236}">
                <a16:creationId xmlns:a16="http://schemas.microsoft.com/office/drawing/2014/main" id="{B82C2600-69BC-83DE-21BB-8AFE7155D2E2}"/>
              </a:ext>
            </a:extLst>
          </p:cNvPr>
          <p:cNvSpPr/>
          <p:nvPr/>
        </p:nvSpPr>
        <p:spPr>
          <a:xfrm>
            <a:off x="960780" y="486915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13</a:t>
            </a:r>
          </a:p>
        </p:txBody>
      </p:sp>
      <p:sp>
        <p:nvSpPr>
          <p:cNvPr id="23" name="Oval 22">
            <a:extLst>
              <a:ext uri="{FF2B5EF4-FFF2-40B4-BE49-F238E27FC236}">
                <a16:creationId xmlns:a16="http://schemas.microsoft.com/office/drawing/2014/main" id="{EFE9F154-1B16-BDD3-458C-A0D2C2736BFF}"/>
              </a:ext>
            </a:extLst>
          </p:cNvPr>
          <p:cNvSpPr/>
          <p:nvPr/>
        </p:nvSpPr>
        <p:spPr>
          <a:xfrm>
            <a:off x="1238157" y="68480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25</a:t>
            </a:r>
          </a:p>
        </p:txBody>
      </p:sp>
      <p:sp>
        <p:nvSpPr>
          <p:cNvPr id="2" name="TextBox 1">
            <a:extLst>
              <a:ext uri="{FF2B5EF4-FFF2-40B4-BE49-F238E27FC236}">
                <a16:creationId xmlns:a16="http://schemas.microsoft.com/office/drawing/2014/main" id="{1C2C533A-86BB-79D2-E185-4F6FDF3F59E1}"/>
              </a:ext>
            </a:extLst>
          </p:cNvPr>
          <p:cNvSpPr txBox="1"/>
          <p:nvPr/>
        </p:nvSpPr>
        <p:spPr>
          <a:xfrm>
            <a:off x="5311140" y="463170"/>
            <a:ext cx="7686720" cy="1938992"/>
          </a:xfrm>
          <a:prstGeom prst="rect">
            <a:avLst/>
          </a:prstGeom>
          <a:noFill/>
        </p:spPr>
        <p:txBody>
          <a:bodyPr wrap="none" rtlCol="0">
            <a:spAutoFit/>
          </a:bodyPr>
          <a:lstStyle/>
          <a:p>
            <a:r>
              <a:rPr lang="en-US" sz="800" dirty="0"/>
              <a:t>1-dream and </a:t>
            </a:r>
            <a:r>
              <a:rPr lang="en-US" sz="800" dirty="0" err="1"/>
              <a:t>wyldf</a:t>
            </a:r>
            <a:r>
              <a:rPr lang="en-US" sz="800" dirty="0"/>
              <a:t> hunt was disturbing, check on locals</a:t>
            </a:r>
          </a:p>
          <a:p>
            <a:r>
              <a:rPr lang="en-US" sz="800" dirty="0"/>
              <a:t>2-pups seem to be fine, go check for with </a:t>
            </a:r>
          </a:p>
          <a:p>
            <a:r>
              <a:rPr lang="en-US" sz="800" dirty="0"/>
              <a:t>3-undead filth, look for source of the undead</a:t>
            </a:r>
          </a:p>
          <a:p>
            <a:r>
              <a:rPr lang="en-US" sz="800" dirty="0"/>
              <a:t>4-some of these corpses are nightmare court. There must be a hidden base nearby</a:t>
            </a:r>
          </a:p>
          <a:p>
            <a:r>
              <a:rPr lang="en-US" sz="800" dirty="0"/>
              <a:t>5-more undead, keep checking northing</a:t>
            </a:r>
          </a:p>
          <a:p>
            <a:r>
              <a:rPr lang="en-US" sz="800" dirty="0"/>
              <a:t>6-found a hidden entrance but cant get in. keep </a:t>
            </a:r>
            <a:r>
              <a:rPr lang="en-US" sz="800" dirty="0" err="1"/>
              <a:t>chjecking</a:t>
            </a:r>
            <a:r>
              <a:rPr lang="en-US" sz="800" dirty="0"/>
              <a:t> north</a:t>
            </a:r>
          </a:p>
          <a:p>
            <a:r>
              <a:rPr lang="en-US" sz="800" dirty="0"/>
              <a:t>7-meet frogs, no mention of nightmare court, head west along shore to </a:t>
            </a:r>
            <a:r>
              <a:rPr lang="en-US" sz="800" dirty="0" err="1"/>
              <a:t>sherriff</a:t>
            </a:r>
            <a:endParaRPr lang="en-US" sz="800" dirty="0"/>
          </a:p>
          <a:p>
            <a:r>
              <a:rPr lang="en-US" sz="800" dirty="0"/>
              <a:t>8-talk to sheriff </a:t>
            </a:r>
            <a:r>
              <a:rPr lang="en-US" sz="800" dirty="0" err="1"/>
              <a:t>nora</a:t>
            </a:r>
            <a:r>
              <a:rPr lang="en-US" sz="800" dirty="0"/>
              <a:t>, look for a key to entrance</a:t>
            </a:r>
          </a:p>
          <a:p>
            <a:r>
              <a:rPr lang="en-US" sz="800" dirty="0"/>
              <a:t>9-didn’t find key but found note about forces building in the bog. Head to </a:t>
            </a:r>
            <a:r>
              <a:rPr lang="en-US" sz="800" dirty="0" err="1"/>
              <a:t>mabon’s</a:t>
            </a:r>
            <a:r>
              <a:rPr lang="en-US" sz="800" dirty="0"/>
              <a:t> terrace to prep</a:t>
            </a:r>
          </a:p>
          <a:p>
            <a:r>
              <a:rPr lang="en-US" sz="800" dirty="0"/>
              <a:t>10- Guard mentions Tovar going west to kill nightmare court</a:t>
            </a:r>
          </a:p>
          <a:p>
            <a:r>
              <a:rPr lang="en-US" sz="800" dirty="0"/>
              <a:t>11-Tovar complains about the </a:t>
            </a:r>
            <a:r>
              <a:rPr lang="en-US" sz="800" dirty="0" err="1"/>
              <a:t>skritt</a:t>
            </a:r>
            <a:r>
              <a:rPr lang="en-US" sz="800" dirty="0"/>
              <a:t> stealing something the NC had and would like us to retrieve it</a:t>
            </a:r>
          </a:p>
          <a:p>
            <a:r>
              <a:rPr lang="en-US" sz="800" dirty="0"/>
              <a:t>12-get through hidden door, was there anything in that chest worthwhile? I took this bloody thorn, nasty thing. Lets take it to trader’s green to report it in</a:t>
            </a:r>
          </a:p>
          <a:p>
            <a:r>
              <a:rPr lang="en-US" sz="800" dirty="0"/>
              <a:t>13-you smell that in the air, what a putrid stench. Since we turned over the thorn, lets head north. Nothing good can come from that</a:t>
            </a:r>
          </a:p>
          <a:p>
            <a:r>
              <a:rPr lang="en-US" sz="800" dirty="0"/>
              <a:t>14-the NC were trying to harness the power of the jungle worm?!? Outrageous. To have enough power </a:t>
            </a:r>
            <a:r>
              <a:rPr lang="en-US" sz="800" dirty="0" err="1"/>
              <a:t>todo</a:t>
            </a:r>
            <a:r>
              <a:rPr lang="en-US" sz="800" dirty="0"/>
              <a:t> that must mean their main base is around here somewhere</a:t>
            </a:r>
          </a:p>
          <a:p>
            <a:r>
              <a:rPr lang="en-US" sz="800" dirty="0"/>
              <a:t>15-Good, we’ve found the entrance but still need to prepare a few things. While we do that, head north east and see if Zinder slope has been effected</a:t>
            </a:r>
          </a:p>
        </p:txBody>
      </p:sp>
      <p:sp>
        <p:nvSpPr>
          <p:cNvPr id="3" name="Oval 2">
            <a:extLst>
              <a:ext uri="{FF2B5EF4-FFF2-40B4-BE49-F238E27FC236}">
                <a16:creationId xmlns:a16="http://schemas.microsoft.com/office/drawing/2014/main" id="{4F52A0C1-3682-D6B4-1559-CCC95878F2F7}"/>
              </a:ext>
            </a:extLst>
          </p:cNvPr>
          <p:cNvSpPr/>
          <p:nvPr/>
        </p:nvSpPr>
        <p:spPr>
          <a:xfrm>
            <a:off x="2312709" y="335980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14</a:t>
            </a:r>
          </a:p>
        </p:txBody>
      </p:sp>
      <p:sp>
        <p:nvSpPr>
          <p:cNvPr id="4" name="Oval 3">
            <a:extLst>
              <a:ext uri="{FF2B5EF4-FFF2-40B4-BE49-F238E27FC236}">
                <a16:creationId xmlns:a16="http://schemas.microsoft.com/office/drawing/2014/main" id="{FA793AF2-C2C4-34E1-E92D-77CC55E20FF4}"/>
              </a:ext>
            </a:extLst>
          </p:cNvPr>
          <p:cNvSpPr/>
          <p:nvPr/>
        </p:nvSpPr>
        <p:spPr>
          <a:xfrm>
            <a:off x="1735688" y="304800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15</a:t>
            </a:r>
          </a:p>
        </p:txBody>
      </p:sp>
      <p:sp>
        <p:nvSpPr>
          <p:cNvPr id="5" name="Oval 4">
            <a:extLst>
              <a:ext uri="{FF2B5EF4-FFF2-40B4-BE49-F238E27FC236}">
                <a16:creationId xmlns:a16="http://schemas.microsoft.com/office/drawing/2014/main" id="{A4E94BEE-654D-6D09-11B4-F67A39585431}"/>
              </a:ext>
            </a:extLst>
          </p:cNvPr>
          <p:cNvSpPr/>
          <p:nvPr/>
        </p:nvSpPr>
        <p:spPr>
          <a:xfrm>
            <a:off x="1238157" y="270675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16</a:t>
            </a:r>
          </a:p>
        </p:txBody>
      </p:sp>
      <p:sp>
        <p:nvSpPr>
          <p:cNvPr id="6" name="Oval 5">
            <a:extLst>
              <a:ext uri="{FF2B5EF4-FFF2-40B4-BE49-F238E27FC236}">
                <a16:creationId xmlns:a16="http://schemas.microsoft.com/office/drawing/2014/main" id="{DEEFFA69-FFB1-90FA-1D39-8BEF630CA4EE}"/>
              </a:ext>
            </a:extLst>
          </p:cNvPr>
          <p:cNvSpPr/>
          <p:nvPr/>
        </p:nvSpPr>
        <p:spPr>
          <a:xfrm>
            <a:off x="1354688" y="226850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17</a:t>
            </a:r>
          </a:p>
        </p:txBody>
      </p:sp>
      <p:sp>
        <p:nvSpPr>
          <p:cNvPr id="21" name="Oval 20">
            <a:extLst>
              <a:ext uri="{FF2B5EF4-FFF2-40B4-BE49-F238E27FC236}">
                <a16:creationId xmlns:a16="http://schemas.microsoft.com/office/drawing/2014/main" id="{56DFC3D3-E6F6-6A3C-2705-6F3D7FD6D2DF}"/>
              </a:ext>
            </a:extLst>
          </p:cNvPr>
          <p:cNvSpPr/>
          <p:nvPr/>
        </p:nvSpPr>
        <p:spPr>
          <a:xfrm>
            <a:off x="2578392" y="192781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18</a:t>
            </a:r>
          </a:p>
        </p:txBody>
      </p:sp>
      <p:sp>
        <p:nvSpPr>
          <p:cNvPr id="22" name="Oval 21">
            <a:extLst>
              <a:ext uri="{FF2B5EF4-FFF2-40B4-BE49-F238E27FC236}">
                <a16:creationId xmlns:a16="http://schemas.microsoft.com/office/drawing/2014/main" id="{53CE2326-7F36-6148-5488-32F0B5D66F88}"/>
              </a:ext>
            </a:extLst>
          </p:cNvPr>
          <p:cNvSpPr/>
          <p:nvPr/>
        </p:nvSpPr>
        <p:spPr>
          <a:xfrm>
            <a:off x="1527275" y="1162876"/>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24</a:t>
            </a:r>
          </a:p>
        </p:txBody>
      </p:sp>
      <p:sp>
        <p:nvSpPr>
          <p:cNvPr id="24" name="Oval 23">
            <a:extLst>
              <a:ext uri="{FF2B5EF4-FFF2-40B4-BE49-F238E27FC236}">
                <a16:creationId xmlns:a16="http://schemas.microsoft.com/office/drawing/2014/main" id="{413AEF92-607B-E562-0B14-F872B0A52AC0}"/>
              </a:ext>
            </a:extLst>
          </p:cNvPr>
          <p:cNvSpPr/>
          <p:nvPr/>
        </p:nvSpPr>
        <p:spPr>
          <a:xfrm>
            <a:off x="3614746" y="162555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20</a:t>
            </a:r>
          </a:p>
        </p:txBody>
      </p:sp>
      <p:sp>
        <p:nvSpPr>
          <p:cNvPr id="25" name="Oval 24">
            <a:extLst>
              <a:ext uri="{FF2B5EF4-FFF2-40B4-BE49-F238E27FC236}">
                <a16:creationId xmlns:a16="http://schemas.microsoft.com/office/drawing/2014/main" id="{EEA6D1AC-53B1-8CBE-7816-34253C05D490}"/>
              </a:ext>
            </a:extLst>
          </p:cNvPr>
          <p:cNvSpPr/>
          <p:nvPr/>
        </p:nvSpPr>
        <p:spPr>
          <a:xfrm>
            <a:off x="3880172" y="91802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21</a:t>
            </a:r>
          </a:p>
        </p:txBody>
      </p:sp>
      <p:sp>
        <p:nvSpPr>
          <p:cNvPr id="27" name="Oval 26">
            <a:extLst>
              <a:ext uri="{FF2B5EF4-FFF2-40B4-BE49-F238E27FC236}">
                <a16:creationId xmlns:a16="http://schemas.microsoft.com/office/drawing/2014/main" id="{B9B011B5-6F13-B01A-F1E2-339483A1CEAD}"/>
              </a:ext>
            </a:extLst>
          </p:cNvPr>
          <p:cNvSpPr/>
          <p:nvPr/>
        </p:nvSpPr>
        <p:spPr>
          <a:xfrm>
            <a:off x="3136862" y="59239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22</a:t>
            </a:r>
          </a:p>
        </p:txBody>
      </p:sp>
      <p:sp>
        <p:nvSpPr>
          <p:cNvPr id="28" name="Oval 27">
            <a:extLst>
              <a:ext uri="{FF2B5EF4-FFF2-40B4-BE49-F238E27FC236}">
                <a16:creationId xmlns:a16="http://schemas.microsoft.com/office/drawing/2014/main" id="{20799CE9-9F92-6080-9A80-5F4B8E65BC2B}"/>
              </a:ext>
            </a:extLst>
          </p:cNvPr>
          <p:cNvSpPr/>
          <p:nvPr/>
        </p:nvSpPr>
        <p:spPr>
          <a:xfrm>
            <a:off x="2167446" y="102926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23</a:t>
            </a:r>
          </a:p>
        </p:txBody>
      </p:sp>
      <p:sp>
        <p:nvSpPr>
          <p:cNvPr id="29" name="Oval 28">
            <a:extLst>
              <a:ext uri="{FF2B5EF4-FFF2-40B4-BE49-F238E27FC236}">
                <a16:creationId xmlns:a16="http://schemas.microsoft.com/office/drawing/2014/main" id="{63554782-535F-606A-3114-4CC03D91501C}"/>
              </a:ext>
            </a:extLst>
          </p:cNvPr>
          <p:cNvSpPr/>
          <p:nvPr/>
        </p:nvSpPr>
        <p:spPr>
          <a:xfrm>
            <a:off x="1166326" y="146842"/>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26</a:t>
            </a:r>
          </a:p>
        </p:txBody>
      </p:sp>
    </p:spTree>
    <p:extLst>
      <p:ext uri="{BB962C8B-B14F-4D97-AF65-F5344CB8AC3E}">
        <p14:creationId xmlns:p14="http://schemas.microsoft.com/office/powerpoint/2010/main" val="3329061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E7BBB-14D9-9DF5-A3C9-3B400B441B8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FE328D-8DD9-8973-4F0C-08AAC08EB334}"/>
              </a:ext>
            </a:extLst>
          </p:cNvPr>
          <p:cNvPicPr>
            <a:picLocks noChangeAspect="1"/>
          </p:cNvPicPr>
          <p:nvPr/>
        </p:nvPicPr>
        <p:blipFill>
          <a:blip r:embed="rId2"/>
          <a:srcRect l="5895" t="6897"/>
          <a:stretch>
            <a:fillRect/>
          </a:stretch>
        </p:blipFill>
        <p:spPr>
          <a:xfrm>
            <a:off x="6235033" y="590550"/>
            <a:ext cx="3597186" cy="3343205"/>
          </a:xfrm>
          <a:prstGeom prst="rect">
            <a:avLst/>
          </a:prstGeom>
          <a:ln>
            <a:noFill/>
          </a:ln>
        </p:spPr>
      </p:pic>
      <p:pic>
        <p:nvPicPr>
          <p:cNvPr id="21" name="Picture 20">
            <a:extLst>
              <a:ext uri="{FF2B5EF4-FFF2-40B4-BE49-F238E27FC236}">
                <a16:creationId xmlns:a16="http://schemas.microsoft.com/office/drawing/2014/main" id="{8DE4E078-2293-0975-F193-6DD8CE4D77D9}"/>
              </a:ext>
            </a:extLst>
          </p:cNvPr>
          <p:cNvPicPr>
            <a:picLocks noChangeAspect="1"/>
          </p:cNvPicPr>
          <p:nvPr/>
        </p:nvPicPr>
        <p:blipFill>
          <a:blip r:embed="rId3"/>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D7A9CBF4-9D73-E8F6-F9F1-21FAEB9C20D8}"/>
              </a:ext>
            </a:extLst>
          </p:cNvPr>
          <p:cNvPicPr>
            <a:picLocks noChangeAspect="1"/>
          </p:cNvPicPr>
          <p:nvPr/>
        </p:nvPicPr>
        <p:blipFill>
          <a:blip r:embed="rId3"/>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4BE7E138-2FF7-8F93-61EA-49CDE7B4BDE5}"/>
              </a:ext>
            </a:extLst>
          </p:cNvPr>
          <p:cNvPicPr>
            <a:picLocks noChangeAspect="1"/>
          </p:cNvPicPr>
          <p:nvPr/>
        </p:nvPicPr>
        <p:blipFill>
          <a:blip r:embed="rId2"/>
          <a:srcRect l="2258" t="6897" r="8870" b="50530"/>
          <a:stretch>
            <a:fillRect/>
          </a:stretch>
        </p:blipFill>
        <p:spPr>
          <a:xfrm rot="10800000">
            <a:off x="6235030" y="3049842"/>
            <a:ext cx="3397157" cy="1528727"/>
          </a:xfrm>
          <a:prstGeom prst="rect">
            <a:avLst/>
          </a:prstGeom>
          <a:ln>
            <a:noFill/>
          </a:ln>
        </p:spPr>
      </p:pic>
      <p:pic>
        <p:nvPicPr>
          <p:cNvPr id="6" name="Picture 5">
            <a:extLst>
              <a:ext uri="{FF2B5EF4-FFF2-40B4-BE49-F238E27FC236}">
                <a16:creationId xmlns:a16="http://schemas.microsoft.com/office/drawing/2014/main" id="{4A236F55-8B2F-1A14-BD4B-F7EAC3FE8FDD}"/>
              </a:ext>
            </a:extLst>
          </p:cNvPr>
          <p:cNvPicPr>
            <a:picLocks noChangeAspect="1"/>
          </p:cNvPicPr>
          <p:nvPr/>
        </p:nvPicPr>
        <p:blipFill>
          <a:blip r:embed="rId2"/>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0FA49235-CE61-8371-28FE-065B990F2D91}"/>
              </a:ext>
            </a:extLst>
          </p:cNvPr>
          <p:cNvPicPr>
            <a:picLocks noChangeAspect="1"/>
          </p:cNvPicPr>
          <p:nvPr/>
        </p:nvPicPr>
        <p:blipFill>
          <a:blip r:embed="rId2"/>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2BE6F3FE-0218-5E83-D3BB-1E5FF95F3325}"/>
              </a:ext>
            </a:extLst>
          </p:cNvPr>
          <p:cNvSpPr txBox="1"/>
          <p:nvPr/>
        </p:nvSpPr>
        <p:spPr>
          <a:xfrm>
            <a:off x="6654794" y="1139653"/>
            <a:ext cx="2504755" cy="3139321"/>
          </a:xfrm>
          <a:prstGeom prst="rect">
            <a:avLst/>
          </a:prstGeom>
          <a:noFill/>
          <a:ln>
            <a:noFill/>
          </a:ln>
        </p:spPr>
        <p:txBody>
          <a:bodyPr wrap="square" rtlCol="0">
            <a:spAutoFit/>
          </a:bodyPr>
          <a:lstStyle/>
          <a:p>
            <a:r>
              <a:rPr lang="en-US" dirty="0"/>
              <a:t>I’ve worked out an accord with this local Tengu. They are a very reclusive group and stay to their kingdom to the east.  </a:t>
            </a:r>
          </a:p>
          <a:p>
            <a:r>
              <a:rPr lang="en-US" b="1" dirty="0"/>
              <a:t>Let’s take this trade contract to the main gates across the bridge to the east.  </a:t>
            </a:r>
          </a:p>
          <a:p>
            <a:endParaRPr lang="en-US" b="1" dirty="0"/>
          </a:p>
        </p:txBody>
      </p:sp>
      <p:sp>
        <p:nvSpPr>
          <p:cNvPr id="9" name="TextBox 8">
            <a:extLst>
              <a:ext uri="{FF2B5EF4-FFF2-40B4-BE49-F238E27FC236}">
                <a16:creationId xmlns:a16="http://schemas.microsoft.com/office/drawing/2014/main" id="{F08B4E89-A5F6-D606-E928-DC0B883930AF}"/>
              </a:ext>
            </a:extLst>
          </p:cNvPr>
          <p:cNvSpPr txBox="1"/>
          <p:nvPr/>
        </p:nvSpPr>
        <p:spPr>
          <a:xfrm>
            <a:off x="8419439" y="3634550"/>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18</a:t>
            </a:r>
          </a:p>
        </p:txBody>
      </p:sp>
      <p:pic>
        <p:nvPicPr>
          <p:cNvPr id="11" name="Picture 10">
            <a:extLst>
              <a:ext uri="{FF2B5EF4-FFF2-40B4-BE49-F238E27FC236}">
                <a16:creationId xmlns:a16="http://schemas.microsoft.com/office/drawing/2014/main" id="{37BB3E2E-FA22-1DCF-61BF-EAE369C3368A}"/>
              </a:ext>
            </a:extLst>
          </p:cNvPr>
          <p:cNvPicPr>
            <a:picLocks noChangeAspect="1"/>
          </p:cNvPicPr>
          <p:nvPr/>
        </p:nvPicPr>
        <p:blipFill>
          <a:blip r:embed="rId2"/>
          <a:srcRect l="2258" t="6897" r="6679" b="50530"/>
          <a:stretch>
            <a:fillRect/>
          </a:stretch>
        </p:blipFill>
        <p:spPr>
          <a:xfrm rot="10800000" flipH="1">
            <a:off x="2531297" y="2941529"/>
            <a:ext cx="3480933" cy="1528727"/>
          </a:xfrm>
          <a:prstGeom prst="rect">
            <a:avLst/>
          </a:prstGeom>
          <a:ln>
            <a:noFill/>
          </a:ln>
        </p:spPr>
      </p:pic>
      <p:pic>
        <p:nvPicPr>
          <p:cNvPr id="12" name="Picture 11">
            <a:extLst>
              <a:ext uri="{FF2B5EF4-FFF2-40B4-BE49-F238E27FC236}">
                <a16:creationId xmlns:a16="http://schemas.microsoft.com/office/drawing/2014/main" id="{2969A068-FA92-A355-C071-895E72568A65}"/>
              </a:ext>
            </a:extLst>
          </p:cNvPr>
          <p:cNvPicPr>
            <a:picLocks noChangeAspect="1"/>
          </p:cNvPicPr>
          <p:nvPr/>
        </p:nvPicPr>
        <p:blipFill>
          <a:blip r:embed="rId2"/>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F54D9FFB-2D5D-8007-F814-D68B5497B12E}"/>
              </a:ext>
            </a:extLst>
          </p:cNvPr>
          <p:cNvPicPr>
            <a:picLocks noChangeAspect="1"/>
          </p:cNvPicPr>
          <p:nvPr/>
        </p:nvPicPr>
        <p:blipFill>
          <a:blip r:embed="rId2"/>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A6A5484A-661F-0E64-FF7E-7F23CBDA520A}"/>
              </a:ext>
            </a:extLst>
          </p:cNvPr>
          <p:cNvPicPr>
            <a:picLocks noChangeAspect="1"/>
          </p:cNvPicPr>
          <p:nvPr/>
        </p:nvPicPr>
        <p:blipFill>
          <a:blip r:embed="rId2"/>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D3B81D2B-BAB1-8076-A9A2-12ECC6BEDB82}"/>
              </a:ext>
            </a:extLst>
          </p:cNvPr>
          <p:cNvSpPr txBox="1"/>
          <p:nvPr/>
        </p:nvSpPr>
        <p:spPr>
          <a:xfrm>
            <a:off x="2971989" y="1037308"/>
            <a:ext cx="2590371" cy="3139321"/>
          </a:xfrm>
          <a:prstGeom prst="rect">
            <a:avLst/>
          </a:prstGeom>
          <a:noFill/>
          <a:ln>
            <a:noFill/>
          </a:ln>
        </p:spPr>
        <p:txBody>
          <a:bodyPr wrap="square" rtlCol="0">
            <a:spAutoFit/>
          </a:bodyPr>
          <a:lstStyle/>
          <a:p>
            <a:r>
              <a:rPr lang="en-US" dirty="0"/>
              <a:t>I’ve worked out an accord with this local Tengu. They are a very reclusive group and stay to their kingdom to the east.  </a:t>
            </a:r>
          </a:p>
          <a:p>
            <a:r>
              <a:rPr lang="en-US" b="1" dirty="0"/>
              <a:t>Let’s take this trade contract to the main gates across the bridge to the east.  </a:t>
            </a:r>
          </a:p>
          <a:p>
            <a:endParaRPr lang="en-US" b="1" dirty="0"/>
          </a:p>
        </p:txBody>
      </p:sp>
      <p:sp>
        <p:nvSpPr>
          <p:cNvPr id="16" name="TextBox 15">
            <a:extLst>
              <a:ext uri="{FF2B5EF4-FFF2-40B4-BE49-F238E27FC236}">
                <a16:creationId xmlns:a16="http://schemas.microsoft.com/office/drawing/2014/main" id="{043F52C8-AB0A-9194-25F7-99CA63CEC82B}"/>
              </a:ext>
            </a:extLst>
          </p:cNvPr>
          <p:cNvSpPr txBox="1"/>
          <p:nvPr/>
        </p:nvSpPr>
        <p:spPr>
          <a:xfrm>
            <a:off x="4631352" y="362628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17</a:t>
            </a:r>
          </a:p>
        </p:txBody>
      </p:sp>
      <p:pic>
        <p:nvPicPr>
          <p:cNvPr id="3" name="Picture 2">
            <a:extLst>
              <a:ext uri="{FF2B5EF4-FFF2-40B4-BE49-F238E27FC236}">
                <a16:creationId xmlns:a16="http://schemas.microsoft.com/office/drawing/2014/main" id="{8710765F-4725-990A-4D95-4A6B2C7A5EB1}"/>
              </a:ext>
            </a:extLst>
          </p:cNvPr>
          <p:cNvPicPr>
            <a:picLocks noChangeAspect="1"/>
          </p:cNvPicPr>
          <p:nvPr/>
        </p:nvPicPr>
        <p:blipFill>
          <a:blip r:embed="rId4"/>
          <a:stretch>
            <a:fillRect/>
          </a:stretch>
        </p:blipFill>
        <p:spPr>
          <a:xfrm>
            <a:off x="97210" y="4087924"/>
            <a:ext cx="5681964" cy="5694158"/>
          </a:xfrm>
          <a:prstGeom prst="rect">
            <a:avLst/>
          </a:prstGeom>
        </p:spPr>
      </p:pic>
      <p:pic>
        <p:nvPicPr>
          <p:cNvPr id="5" name="Picture 4">
            <a:extLst>
              <a:ext uri="{FF2B5EF4-FFF2-40B4-BE49-F238E27FC236}">
                <a16:creationId xmlns:a16="http://schemas.microsoft.com/office/drawing/2014/main" id="{8CE37B90-06B4-175B-3256-B9310890CD1B}"/>
              </a:ext>
            </a:extLst>
          </p:cNvPr>
          <p:cNvPicPr>
            <a:picLocks noChangeAspect="1"/>
          </p:cNvPicPr>
          <p:nvPr/>
        </p:nvPicPr>
        <p:blipFill>
          <a:blip r:embed="rId5"/>
          <a:stretch>
            <a:fillRect/>
          </a:stretch>
        </p:blipFill>
        <p:spPr>
          <a:xfrm>
            <a:off x="7001085" y="3789624"/>
            <a:ext cx="5681964" cy="5694158"/>
          </a:xfrm>
          <a:prstGeom prst="rect">
            <a:avLst/>
          </a:prstGeom>
        </p:spPr>
      </p:pic>
    </p:spTree>
    <p:extLst>
      <p:ext uri="{BB962C8B-B14F-4D97-AF65-F5344CB8AC3E}">
        <p14:creationId xmlns:p14="http://schemas.microsoft.com/office/powerpoint/2010/main" val="248207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0207-29FB-A4A7-8C89-F0C364FF9DA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188EF9-88F2-6053-6850-BD74ECED243C}"/>
              </a:ext>
            </a:extLst>
          </p:cNvPr>
          <p:cNvPicPr>
            <a:picLocks noChangeAspect="1"/>
          </p:cNvPicPr>
          <p:nvPr/>
        </p:nvPicPr>
        <p:blipFill>
          <a:blip r:embed="rId2"/>
          <a:srcRect l="5895" t="6897"/>
          <a:stretch>
            <a:fillRect/>
          </a:stretch>
        </p:blipFill>
        <p:spPr>
          <a:xfrm>
            <a:off x="6235033" y="590550"/>
            <a:ext cx="3597186" cy="3343205"/>
          </a:xfrm>
          <a:prstGeom prst="rect">
            <a:avLst/>
          </a:prstGeom>
          <a:ln>
            <a:noFill/>
          </a:ln>
        </p:spPr>
      </p:pic>
      <p:pic>
        <p:nvPicPr>
          <p:cNvPr id="21" name="Picture 20">
            <a:extLst>
              <a:ext uri="{FF2B5EF4-FFF2-40B4-BE49-F238E27FC236}">
                <a16:creationId xmlns:a16="http://schemas.microsoft.com/office/drawing/2014/main" id="{45073E7C-E1BD-097B-FF9F-4B6DFD3E2573}"/>
              </a:ext>
            </a:extLst>
          </p:cNvPr>
          <p:cNvPicPr>
            <a:picLocks noChangeAspect="1"/>
          </p:cNvPicPr>
          <p:nvPr/>
        </p:nvPicPr>
        <p:blipFill>
          <a:blip r:embed="rId3"/>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6AF46008-7D7E-3550-172D-99C3E51D5D67}"/>
              </a:ext>
            </a:extLst>
          </p:cNvPr>
          <p:cNvPicPr>
            <a:picLocks noChangeAspect="1"/>
          </p:cNvPicPr>
          <p:nvPr/>
        </p:nvPicPr>
        <p:blipFill>
          <a:blip r:embed="rId3"/>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A4C643D4-34A4-B4C0-2667-9F61EAD462B1}"/>
              </a:ext>
            </a:extLst>
          </p:cNvPr>
          <p:cNvPicPr>
            <a:picLocks noChangeAspect="1"/>
          </p:cNvPicPr>
          <p:nvPr/>
        </p:nvPicPr>
        <p:blipFill>
          <a:blip r:embed="rId2"/>
          <a:srcRect l="2258" t="6897" r="8870" b="50530"/>
          <a:stretch>
            <a:fillRect/>
          </a:stretch>
        </p:blipFill>
        <p:spPr>
          <a:xfrm rot="10800000">
            <a:off x="6244235" y="3602478"/>
            <a:ext cx="3397157" cy="1528727"/>
          </a:xfrm>
          <a:prstGeom prst="rect">
            <a:avLst/>
          </a:prstGeom>
          <a:ln>
            <a:noFill/>
          </a:ln>
        </p:spPr>
      </p:pic>
      <p:pic>
        <p:nvPicPr>
          <p:cNvPr id="6" name="Picture 5">
            <a:extLst>
              <a:ext uri="{FF2B5EF4-FFF2-40B4-BE49-F238E27FC236}">
                <a16:creationId xmlns:a16="http://schemas.microsoft.com/office/drawing/2014/main" id="{E2AFD9E6-5E25-ACBD-0BAF-14A1A005C8C1}"/>
              </a:ext>
            </a:extLst>
          </p:cNvPr>
          <p:cNvPicPr>
            <a:picLocks noChangeAspect="1"/>
          </p:cNvPicPr>
          <p:nvPr/>
        </p:nvPicPr>
        <p:blipFill>
          <a:blip r:embed="rId2"/>
          <a:srcRect l="5895" t="28305" b="53392"/>
          <a:stretch>
            <a:fillRect/>
          </a:stretch>
        </p:blipFill>
        <p:spPr>
          <a:xfrm>
            <a:off x="6235031" y="2057399"/>
            <a:ext cx="3597187" cy="1698355"/>
          </a:xfrm>
          <a:prstGeom prst="rect">
            <a:avLst/>
          </a:prstGeom>
          <a:ln>
            <a:noFill/>
          </a:ln>
        </p:spPr>
      </p:pic>
      <p:pic>
        <p:nvPicPr>
          <p:cNvPr id="7" name="Picture 6">
            <a:extLst>
              <a:ext uri="{FF2B5EF4-FFF2-40B4-BE49-F238E27FC236}">
                <a16:creationId xmlns:a16="http://schemas.microsoft.com/office/drawing/2014/main" id="{F6498DF4-82F9-0D41-8DEE-2F65EA7244A9}"/>
              </a:ext>
            </a:extLst>
          </p:cNvPr>
          <p:cNvPicPr>
            <a:picLocks noChangeAspect="1"/>
          </p:cNvPicPr>
          <p:nvPr/>
        </p:nvPicPr>
        <p:blipFill>
          <a:blip r:embed="rId2"/>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0CD6026E-CE46-C474-FB9D-2B199E8E62AB}"/>
              </a:ext>
            </a:extLst>
          </p:cNvPr>
          <p:cNvSpPr txBox="1"/>
          <p:nvPr/>
        </p:nvSpPr>
        <p:spPr>
          <a:xfrm>
            <a:off x="6654794" y="1139653"/>
            <a:ext cx="2504755" cy="3139321"/>
          </a:xfrm>
          <a:prstGeom prst="rect">
            <a:avLst/>
          </a:prstGeom>
          <a:noFill/>
          <a:ln>
            <a:noFill/>
          </a:ln>
        </p:spPr>
        <p:txBody>
          <a:bodyPr wrap="square" rtlCol="0">
            <a:spAutoFit/>
          </a:bodyPr>
          <a:lstStyle/>
          <a:p>
            <a:r>
              <a:rPr lang="en-US" dirty="0"/>
              <a:t>They’re so…. “cute”, I think is what I shall report back about these </a:t>
            </a:r>
            <a:r>
              <a:rPr lang="en-US" dirty="0" err="1"/>
              <a:t>Quaggan</a:t>
            </a:r>
            <a:r>
              <a:rPr lang="en-US" dirty="0"/>
              <a:t>.  No krait yet, but they reported being harassed by them further north. </a:t>
            </a:r>
          </a:p>
          <a:p>
            <a:r>
              <a:rPr lang="en-US" b="1" dirty="0"/>
              <a:t>Let’s keep going and see if we can satisfy our Tengu neighbors.</a:t>
            </a:r>
          </a:p>
        </p:txBody>
      </p:sp>
      <p:sp>
        <p:nvSpPr>
          <p:cNvPr id="9" name="TextBox 8">
            <a:extLst>
              <a:ext uri="{FF2B5EF4-FFF2-40B4-BE49-F238E27FC236}">
                <a16:creationId xmlns:a16="http://schemas.microsoft.com/office/drawing/2014/main" id="{4AAB2662-C604-ACBA-BCC7-F4A91D6D51F7}"/>
              </a:ext>
            </a:extLst>
          </p:cNvPr>
          <p:cNvSpPr txBox="1"/>
          <p:nvPr/>
        </p:nvSpPr>
        <p:spPr>
          <a:xfrm>
            <a:off x="8268331" y="4161146"/>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20</a:t>
            </a:r>
          </a:p>
        </p:txBody>
      </p:sp>
      <p:pic>
        <p:nvPicPr>
          <p:cNvPr id="11" name="Picture 10">
            <a:extLst>
              <a:ext uri="{FF2B5EF4-FFF2-40B4-BE49-F238E27FC236}">
                <a16:creationId xmlns:a16="http://schemas.microsoft.com/office/drawing/2014/main" id="{3174EF41-946E-89C2-710E-5FC1ED32EC7F}"/>
              </a:ext>
            </a:extLst>
          </p:cNvPr>
          <p:cNvPicPr>
            <a:picLocks noChangeAspect="1"/>
          </p:cNvPicPr>
          <p:nvPr/>
        </p:nvPicPr>
        <p:blipFill>
          <a:blip r:embed="rId2"/>
          <a:srcRect l="2258" t="6897" r="6679" b="50530"/>
          <a:stretch>
            <a:fillRect/>
          </a:stretch>
        </p:blipFill>
        <p:spPr>
          <a:xfrm rot="10800000" flipH="1">
            <a:off x="2531297" y="3572153"/>
            <a:ext cx="3480933" cy="1528727"/>
          </a:xfrm>
          <a:prstGeom prst="rect">
            <a:avLst/>
          </a:prstGeom>
          <a:ln>
            <a:noFill/>
          </a:ln>
        </p:spPr>
      </p:pic>
      <p:pic>
        <p:nvPicPr>
          <p:cNvPr id="12" name="Picture 11">
            <a:extLst>
              <a:ext uri="{FF2B5EF4-FFF2-40B4-BE49-F238E27FC236}">
                <a16:creationId xmlns:a16="http://schemas.microsoft.com/office/drawing/2014/main" id="{4F8B81F3-EF60-A62B-2DB4-590920C3F00F}"/>
              </a:ext>
            </a:extLst>
          </p:cNvPr>
          <p:cNvPicPr>
            <a:picLocks noChangeAspect="1"/>
          </p:cNvPicPr>
          <p:nvPr/>
        </p:nvPicPr>
        <p:blipFill>
          <a:blip r:embed="rId2"/>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25F63AC7-DD06-583A-57E0-A01838DF435E}"/>
              </a:ext>
            </a:extLst>
          </p:cNvPr>
          <p:cNvPicPr>
            <a:picLocks noChangeAspect="1"/>
          </p:cNvPicPr>
          <p:nvPr/>
        </p:nvPicPr>
        <p:blipFill>
          <a:blip r:embed="rId2"/>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DD9BD12E-0B11-3EDA-027C-D32AD751EDFB}"/>
              </a:ext>
            </a:extLst>
          </p:cNvPr>
          <p:cNvPicPr>
            <a:picLocks noChangeAspect="1"/>
          </p:cNvPicPr>
          <p:nvPr/>
        </p:nvPicPr>
        <p:blipFill>
          <a:blip r:embed="rId2"/>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761D0BBB-4256-AD3B-F71D-D1C834BE0627}"/>
              </a:ext>
            </a:extLst>
          </p:cNvPr>
          <p:cNvSpPr txBox="1"/>
          <p:nvPr/>
        </p:nvSpPr>
        <p:spPr>
          <a:xfrm>
            <a:off x="2971989" y="1037308"/>
            <a:ext cx="2590371" cy="3416320"/>
          </a:xfrm>
          <a:prstGeom prst="rect">
            <a:avLst/>
          </a:prstGeom>
          <a:noFill/>
          <a:ln>
            <a:noFill/>
          </a:ln>
        </p:spPr>
        <p:txBody>
          <a:bodyPr wrap="square" rtlCol="0">
            <a:spAutoFit/>
          </a:bodyPr>
          <a:lstStyle/>
          <a:p>
            <a:r>
              <a:rPr lang="en-US" dirty="0"/>
              <a:t>Hayato here lets me know they will </a:t>
            </a:r>
            <a:r>
              <a:rPr lang="en-US" dirty="0" err="1"/>
              <a:t>atleast</a:t>
            </a:r>
            <a:r>
              <a:rPr lang="en-US" dirty="0"/>
              <a:t> </a:t>
            </a:r>
            <a:r>
              <a:rPr lang="en-US" i="1" dirty="0"/>
              <a:t>consider</a:t>
            </a:r>
            <a:r>
              <a:rPr lang="en-US" dirty="0"/>
              <a:t>… our request for aide.  Also…that the request would more likely be find its way into the hands of their traders if we were to help remove “those annoying snake heads”</a:t>
            </a:r>
          </a:p>
          <a:p>
            <a:r>
              <a:rPr lang="en-US" b="1" dirty="0"/>
              <a:t>Clear some krait to the north.</a:t>
            </a:r>
          </a:p>
        </p:txBody>
      </p:sp>
      <p:sp>
        <p:nvSpPr>
          <p:cNvPr id="16" name="TextBox 15">
            <a:extLst>
              <a:ext uri="{FF2B5EF4-FFF2-40B4-BE49-F238E27FC236}">
                <a16:creationId xmlns:a16="http://schemas.microsoft.com/office/drawing/2014/main" id="{83B38BC7-11CF-5389-E340-2D404D36A879}"/>
              </a:ext>
            </a:extLst>
          </p:cNvPr>
          <p:cNvSpPr txBox="1"/>
          <p:nvPr/>
        </p:nvSpPr>
        <p:spPr>
          <a:xfrm>
            <a:off x="4631352" y="4256907"/>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19</a:t>
            </a:r>
          </a:p>
        </p:txBody>
      </p:sp>
      <p:pic>
        <p:nvPicPr>
          <p:cNvPr id="3" name="Picture 2">
            <a:extLst>
              <a:ext uri="{FF2B5EF4-FFF2-40B4-BE49-F238E27FC236}">
                <a16:creationId xmlns:a16="http://schemas.microsoft.com/office/drawing/2014/main" id="{F50BA0BA-8246-2F56-33A3-AF2B4D0C0506}"/>
              </a:ext>
            </a:extLst>
          </p:cNvPr>
          <p:cNvPicPr>
            <a:picLocks noChangeAspect="1"/>
          </p:cNvPicPr>
          <p:nvPr/>
        </p:nvPicPr>
        <p:blipFill>
          <a:blip r:embed="rId4"/>
          <a:stretch>
            <a:fillRect/>
          </a:stretch>
        </p:blipFill>
        <p:spPr>
          <a:xfrm>
            <a:off x="-965278" y="3787605"/>
            <a:ext cx="5681964" cy="5694158"/>
          </a:xfrm>
          <a:prstGeom prst="rect">
            <a:avLst/>
          </a:prstGeom>
        </p:spPr>
      </p:pic>
      <p:pic>
        <p:nvPicPr>
          <p:cNvPr id="5" name="Picture 4">
            <a:extLst>
              <a:ext uri="{FF2B5EF4-FFF2-40B4-BE49-F238E27FC236}">
                <a16:creationId xmlns:a16="http://schemas.microsoft.com/office/drawing/2014/main" id="{DA60776E-B6BC-4CC7-5706-04ECC8B00654}"/>
              </a:ext>
            </a:extLst>
          </p:cNvPr>
          <p:cNvPicPr>
            <a:picLocks noChangeAspect="1"/>
          </p:cNvPicPr>
          <p:nvPr/>
        </p:nvPicPr>
        <p:blipFill>
          <a:blip r:embed="rId5"/>
          <a:stretch>
            <a:fillRect/>
          </a:stretch>
        </p:blipFill>
        <p:spPr>
          <a:xfrm>
            <a:off x="6991237" y="3261243"/>
            <a:ext cx="5681964" cy="5694158"/>
          </a:xfrm>
          <a:prstGeom prst="rect">
            <a:avLst/>
          </a:prstGeom>
        </p:spPr>
      </p:pic>
    </p:spTree>
    <p:extLst>
      <p:ext uri="{BB962C8B-B14F-4D97-AF65-F5344CB8AC3E}">
        <p14:creationId xmlns:p14="http://schemas.microsoft.com/office/powerpoint/2010/main" val="36648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B9601-AC8B-8AE9-BF45-366F45FAE3F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C111CE22-25BB-8FAD-35DA-33A61A043867}"/>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E1C118C6-9C74-0B18-C537-ADC3E13598B1}"/>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2825DCFE-ADA3-1DBC-BAC0-D11AF8A2128C}"/>
              </a:ext>
            </a:extLst>
          </p:cNvPr>
          <p:cNvPicPr>
            <a:picLocks noChangeAspect="1"/>
          </p:cNvPicPr>
          <p:nvPr/>
        </p:nvPicPr>
        <p:blipFill>
          <a:blip r:embed="rId3"/>
          <a:srcRect l="2258" t="6897" r="8870" b="50530"/>
          <a:stretch>
            <a:fillRect/>
          </a:stretch>
        </p:blipFill>
        <p:spPr>
          <a:xfrm rot="10800000">
            <a:off x="6235030" y="2977814"/>
            <a:ext cx="3397157" cy="1528727"/>
          </a:xfrm>
          <a:prstGeom prst="rect">
            <a:avLst/>
          </a:prstGeom>
          <a:ln>
            <a:noFill/>
          </a:ln>
        </p:spPr>
      </p:pic>
      <p:pic>
        <p:nvPicPr>
          <p:cNvPr id="4" name="Picture 3">
            <a:extLst>
              <a:ext uri="{FF2B5EF4-FFF2-40B4-BE49-F238E27FC236}">
                <a16:creationId xmlns:a16="http://schemas.microsoft.com/office/drawing/2014/main" id="{E254A281-04DB-8C15-D27D-6B51D6DBD876}"/>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9F541845-9A5F-38F8-1A35-7F29E2D83023}"/>
              </a:ext>
            </a:extLst>
          </p:cNvPr>
          <p:cNvPicPr>
            <a:picLocks noChangeAspect="1"/>
          </p:cNvPicPr>
          <p:nvPr/>
        </p:nvPicPr>
        <p:blipFill>
          <a:blip r:embed="rId3"/>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53ABBD16-CEA0-C1F4-FE86-0F16056AE075}"/>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4A91DB02-74EA-E149-6F43-107C1C0A9AAB}"/>
              </a:ext>
            </a:extLst>
          </p:cNvPr>
          <p:cNvSpPr txBox="1"/>
          <p:nvPr/>
        </p:nvSpPr>
        <p:spPr>
          <a:xfrm>
            <a:off x="6654794" y="1139653"/>
            <a:ext cx="2504755" cy="2585323"/>
          </a:xfrm>
          <a:prstGeom prst="rect">
            <a:avLst/>
          </a:prstGeom>
          <a:noFill/>
          <a:ln>
            <a:noFill/>
          </a:ln>
        </p:spPr>
        <p:txBody>
          <a:bodyPr wrap="square" rtlCol="0">
            <a:spAutoFit/>
          </a:bodyPr>
          <a:lstStyle/>
          <a:p>
            <a:r>
              <a:rPr lang="en-US" dirty="0"/>
              <a:t>Sheriff </a:t>
            </a:r>
            <a:r>
              <a:rPr lang="en-US" dirty="0" err="1"/>
              <a:t>Walnus</a:t>
            </a:r>
            <a:r>
              <a:rPr lang="en-US" dirty="0"/>
              <a:t> is grateful for the return of those kidnapped.  He also mentioned hearing terrible noises and losing a few guards to the west. </a:t>
            </a:r>
          </a:p>
          <a:p>
            <a:r>
              <a:rPr lang="en-US" b="1" dirty="0"/>
              <a:t>Lets go get more info from the outpost.</a:t>
            </a:r>
          </a:p>
        </p:txBody>
      </p:sp>
      <p:sp>
        <p:nvSpPr>
          <p:cNvPr id="9" name="TextBox 8">
            <a:extLst>
              <a:ext uri="{FF2B5EF4-FFF2-40B4-BE49-F238E27FC236}">
                <a16:creationId xmlns:a16="http://schemas.microsoft.com/office/drawing/2014/main" id="{15735E69-E8A0-2D08-1AA3-786F5DE5F423}"/>
              </a:ext>
            </a:extLst>
          </p:cNvPr>
          <p:cNvSpPr txBox="1"/>
          <p:nvPr/>
        </p:nvSpPr>
        <p:spPr>
          <a:xfrm>
            <a:off x="8259126" y="353648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22</a:t>
            </a:r>
          </a:p>
        </p:txBody>
      </p:sp>
      <p:pic>
        <p:nvPicPr>
          <p:cNvPr id="11" name="Picture 10">
            <a:extLst>
              <a:ext uri="{FF2B5EF4-FFF2-40B4-BE49-F238E27FC236}">
                <a16:creationId xmlns:a16="http://schemas.microsoft.com/office/drawing/2014/main" id="{8921899A-0A7C-2DB3-058F-7C44B300E091}"/>
              </a:ext>
            </a:extLst>
          </p:cNvPr>
          <p:cNvPicPr>
            <a:picLocks noChangeAspect="1"/>
          </p:cNvPicPr>
          <p:nvPr/>
        </p:nvPicPr>
        <p:blipFill>
          <a:blip r:embed="rId3"/>
          <a:srcRect l="2258" t="6897" r="6679" b="50530"/>
          <a:stretch>
            <a:fillRect/>
          </a:stretch>
        </p:blipFill>
        <p:spPr>
          <a:xfrm rot="10800000" flipH="1">
            <a:off x="2531296" y="2664636"/>
            <a:ext cx="3480933" cy="1528727"/>
          </a:xfrm>
          <a:prstGeom prst="rect">
            <a:avLst/>
          </a:prstGeom>
          <a:ln>
            <a:noFill/>
          </a:ln>
        </p:spPr>
      </p:pic>
      <p:pic>
        <p:nvPicPr>
          <p:cNvPr id="12" name="Picture 11">
            <a:extLst>
              <a:ext uri="{FF2B5EF4-FFF2-40B4-BE49-F238E27FC236}">
                <a16:creationId xmlns:a16="http://schemas.microsoft.com/office/drawing/2014/main" id="{A3568EE9-257A-42EE-17E6-A4B310702DCC}"/>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E6C0365F-0E13-66FF-381A-5B9B0B8C5AF8}"/>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0ECF5210-110C-FDF8-032D-E56A264DB0E8}"/>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167D2DFE-5577-E8DB-2233-203FD9545E56}"/>
              </a:ext>
            </a:extLst>
          </p:cNvPr>
          <p:cNvSpPr txBox="1"/>
          <p:nvPr/>
        </p:nvSpPr>
        <p:spPr>
          <a:xfrm>
            <a:off x="2971989" y="1037308"/>
            <a:ext cx="2590371" cy="2585323"/>
          </a:xfrm>
          <a:prstGeom prst="rect">
            <a:avLst/>
          </a:prstGeom>
          <a:noFill/>
          <a:ln>
            <a:noFill/>
          </a:ln>
        </p:spPr>
        <p:txBody>
          <a:bodyPr wrap="square" rtlCol="0">
            <a:spAutoFit/>
          </a:bodyPr>
          <a:lstStyle/>
          <a:p>
            <a:r>
              <a:rPr lang="en-US" dirty="0"/>
              <a:t>Human slaves?! They must be kidnapped from Kessex hills and hidden down here.  After you finish up here, lets escort who we can to that fort just to the west.   </a:t>
            </a:r>
          </a:p>
          <a:p>
            <a:r>
              <a:rPr lang="en-US" b="1" dirty="0"/>
              <a:t>Travel to </a:t>
            </a:r>
            <a:r>
              <a:rPr lang="en-US" b="1" dirty="0" err="1"/>
              <a:t>Kraitbane</a:t>
            </a:r>
            <a:r>
              <a:rPr lang="en-US" b="1" dirty="0"/>
              <a:t> Haven.</a:t>
            </a:r>
          </a:p>
        </p:txBody>
      </p:sp>
      <p:sp>
        <p:nvSpPr>
          <p:cNvPr id="16" name="TextBox 15">
            <a:extLst>
              <a:ext uri="{FF2B5EF4-FFF2-40B4-BE49-F238E27FC236}">
                <a16:creationId xmlns:a16="http://schemas.microsoft.com/office/drawing/2014/main" id="{D6285BEC-2B02-0595-BA55-B85F3E7119FB}"/>
              </a:ext>
            </a:extLst>
          </p:cNvPr>
          <p:cNvSpPr txBox="1"/>
          <p:nvPr/>
        </p:nvSpPr>
        <p:spPr>
          <a:xfrm>
            <a:off x="4631351" y="3349390"/>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21</a:t>
            </a:r>
          </a:p>
        </p:txBody>
      </p:sp>
      <p:pic>
        <p:nvPicPr>
          <p:cNvPr id="3" name="Picture 2">
            <a:extLst>
              <a:ext uri="{FF2B5EF4-FFF2-40B4-BE49-F238E27FC236}">
                <a16:creationId xmlns:a16="http://schemas.microsoft.com/office/drawing/2014/main" id="{16DFCEF2-CB46-19B1-50E0-5C71B471F52E}"/>
              </a:ext>
            </a:extLst>
          </p:cNvPr>
          <p:cNvPicPr>
            <a:picLocks noChangeAspect="1"/>
          </p:cNvPicPr>
          <p:nvPr/>
        </p:nvPicPr>
        <p:blipFill>
          <a:blip r:embed="rId4"/>
          <a:stretch>
            <a:fillRect/>
          </a:stretch>
        </p:blipFill>
        <p:spPr>
          <a:xfrm>
            <a:off x="-1038262" y="3632952"/>
            <a:ext cx="5681964" cy="5694158"/>
          </a:xfrm>
          <a:prstGeom prst="rect">
            <a:avLst/>
          </a:prstGeom>
        </p:spPr>
      </p:pic>
      <p:pic>
        <p:nvPicPr>
          <p:cNvPr id="5" name="Picture 4">
            <a:extLst>
              <a:ext uri="{FF2B5EF4-FFF2-40B4-BE49-F238E27FC236}">
                <a16:creationId xmlns:a16="http://schemas.microsoft.com/office/drawing/2014/main" id="{277E7922-FCAD-7F53-0EF0-777F782182E9}"/>
              </a:ext>
            </a:extLst>
          </p:cNvPr>
          <p:cNvPicPr>
            <a:picLocks noChangeAspect="1"/>
          </p:cNvPicPr>
          <p:nvPr/>
        </p:nvPicPr>
        <p:blipFill>
          <a:blip r:embed="rId5"/>
          <a:stretch>
            <a:fillRect/>
          </a:stretch>
        </p:blipFill>
        <p:spPr>
          <a:xfrm>
            <a:off x="6108924" y="3403170"/>
            <a:ext cx="5681964" cy="5694158"/>
          </a:xfrm>
          <a:prstGeom prst="rect">
            <a:avLst/>
          </a:prstGeom>
        </p:spPr>
      </p:pic>
    </p:spTree>
    <p:extLst>
      <p:ext uri="{BB962C8B-B14F-4D97-AF65-F5344CB8AC3E}">
        <p14:creationId xmlns:p14="http://schemas.microsoft.com/office/powerpoint/2010/main" val="423804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99D88-A0CE-4156-FD19-4C179F8DDD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A3B7B1-2402-F2F2-C5DD-C0010ED547F1}"/>
              </a:ext>
            </a:extLst>
          </p:cNvPr>
          <p:cNvPicPr>
            <a:picLocks noChangeAspect="1"/>
          </p:cNvPicPr>
          <p:nvPr/>
        </p:nvPicPr>
        <p:blipFill>
          <a:blip r:embed="rId2"/>
          <a:srcRect l="5895" t="6897"/>
          <a:stretch>
            <a:fillRect/>
          </a:stretch>
        </p:blipFill>
        <p:spPr>
          <a:xfrm>
            <a:off x="6235033" y="590550"/>
            <a:ext cx="3597186" cy="3343205"/>
          </a:xfrm>
          <a:prstGeom prst="rect">
            <a:avLst/>
          </a:prstGeom>
          <a:ln>
            <a:noFill/>
          </a:ln>
        </p:spPr>
      </p:pic>
      <p:pic>
        <p:nvPicPr>
          <p:cNvPr id="21" name="Picture 20">
            <a:extLst>
              <a:ext uri="{FF2B5EF4-FFF2-40B4-BE49-F238E27FC236}">
                <a16:creationId xmlns:a16="http://schemas.microsoft.com/office/drawing/2014/main" id="{82404B00-AF20-9005-4BC5-02DB1E12E188}"/>
              </a:ext>
            </a:extLst>
          </p:cNvPr>
          <p:cNvPicPr>
            <a:picLocks noChangeAspect="1"/>
          </p:cNvPicPr>
          <p:nvPr/>
        </p:nvPicPr>
        <p:blipFill>
          <a:blip r:embed="rId3"/>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48A858E6-9768-79BB-862A-7E16A5C64AD2}"/>
              </a:ext>
            </a:extLst>
          </p:cNvPr>
          <p:cNvPicPr>
            <a:picLocks noChangeAspect="1"/>
          </p:cNvPicPr>
          <p:nvPr/>
        </p:nvPicPr>
        <p:blipFill>
          <a:blip r:embed="rId3"/>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667065FE-6F32-8EAA-7DEC-06FD926181EA}"/>
              </a:ext>
            </a:extLst>
          </p:cNvPr>
          <p:cNvPicPr>
            <a:picLocks noChangeAspect="1"/>
          </p:cNvPicPr>
          <p:nvPr/>
        </p:nvPicPr>
        <p:blipFill>
          <a:blip r:embed="rId2"/>
          <a:srcRect l="2258" t="6897" r="8870" b="50530"/>
          <a:stretch>
            <a:fillRect/>
          </a:stretch>
        </p:blipFill>
        <p:spPr>
          <a:xfrm rot="10800000">
            <a:off x="6235030" y="3437759"/>
            <a:ext cx="3397157" cy="1528727"/>
          </a:xfrm>
          <a:prstGeom prst="rect">
            <a:avLst/>
          </a:prstGeom>
          <a:ln>
            <a:noFill/>
          </a:ln>
        </p:spPr>
      </p:pic>
      <p:pic>
        <p:nvPicPr>
          <p:cNvPr id="6" name="Picture 5">
            <a:extLst>
              <a:ext uri="{FF2B5EF4-FFF2-40B4-BE49-F238E27FC236}">
                <a16:creationId xmlns:a16="http://schemas.microsoft.com/office/drawing/2014/main" id="{24980655-15CB-B8FD-A02E-E67CFBE37FDC}"/>
              </a:ext>
            </a:extLst>
          </p:cNvPr>
          <p:cNvPicPr>
            <a:picLocks noChangeAspect="1"/>
          </p:cNvPicPr>
          <p:nvPr/>
        </p:nvPicPr>
        <p:blipFill>
          <a:blip r:embed="rId2"/>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C45C9C53-8935-8FC9-92D4-EDD91ADB36AE}"/>
              </a:ext>
            </a:extLst>
          </p:cNvPr>
          <p:cNvPicPr>
            <a:picLocks noChangeAspect="1"/>
          </p:cNvPicPr>
          <p:nvPr/>
        </p:nvPicPr>
        <p:blipFill>
          <a:blip r:embed="rId2"/>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A5FC742F-B94B-CE09-8D91-3EB8A8B2EBF7}"/>
              </a:ext>
            </a:extLst>
          </p:cNvPr>
          <p:cNvSpPr txBox="1"/>
          <p:nvPr/>
        </p:nvSpPr>
        <p:spPr>
          <a:xfrm>
            <a:off x="6654794" y="1139653"/>
            <a:ext cx="2504755" cy="3416320"/>
          </a:xfrm>
          <a:prstGeom prst="rect">
            <a:avLst/>
          </a:prstGeom>
          <a:noFill/>
          <a:ln>
            <a:noFill/>
          </a:ln>
        </p:spPr>
        <p:txBody>
          <a:bodyPr wrap="square" rtlCol="0">
            <a:spAutoFit/>
          </a:bodyPr>
          <a:lstStyle/>
          <a:p>
            <a:r>
              <a:rPr lang="en-US" dirty="0"/>
              <a:t>This swamp is…blighted. Look at how empty it is here and these pools….they appear to be </a:t>
            </a:r>
            <a:r>
              <a:rPr lang="en-US" i="1" dirty="0"/>
              <a:t>acid</a:t>
            </a:r>
            <a:r>
              <a:rPr lang="en-US" dirty="0"/>
              <a:t>?!  This must be the den of a giant </a:t>
            </a:r>
            <a:r>
              <a:rPr lang="en-US" dirty="0" err="1"/>
              <a:t>wurm</a:t>
            </a:r>
            <a:r>
              <a:rPr lang="en-US" dirty="0"/>
              <a:t>! We can stay and defeat it or see where the source of this blight is from. </a:t>
            </a:r>
          </a:p>
          <a:p>
            <a:r>
              <a:rPr lang="en-US" b="1" dirty="0"/>
              <a:t>Find me across the swamp.</a:t>
            </a:r>
          </a:p>
        </p:txBody>
      </p:sp>
      <p:sp>
        <p:nvSpPr>
          <p:cNvPr id="9" name="TextBox 8">
            <a:extLst>
              <a:ext uri="{FF2B5EF4-FFF2-40B4-BE49-F238E27FC236}">
                <a16:creationId xmlns:a16="http://schemas.microsoft.com/office/drawing/2014/main" id="{71CB33FC-9FD2-4F82-D82E-31C85D746228}"/>
              </a:ext>
            </a:extLst>
          </p:cNvPr>
          <p:cNvSpPr txBox="1"/>
          <p:nvPr/>
        </p:nvSpPr>
        <p:spPr>
          <a:xfrm>
            <a:off x="8262607" y="407627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24</a:t>
            </a:r>
          </a:p>
        </p:txBody>
      </p:sp>
      <p:pic>
        <p:nvPicPr>
          <p:cNvPr id="11" name="Picture 10">
            <a:extLst>
              <a:ext uri="{FF2B5EF4-FFF2-40B4-BE49-F238E27FC236}">
                <a16:creationId xmlns:a16="http://schemas.microsoft.com/office/drawing/2014/main" id="{7F20A885-1E0D-99DD-06C9-9A4E4B43EF28}"/>
              </a:ext>
            </a:extLst>
          </p:cNvPr>
          <p:cNvPicPr>
            <a:picLocks noChangeAspect="1"/>
          </p:cNvPicPr>
          <p:nvPr/>
        </p:nvPicPr>
        <p:blipFill>
          <a:blip r:embed="rId2"/>
          <a:srcRect l="2258" t="6897" r="6679" b="50530"/>
          <a:stretch>
            <a:fillRect/>
          </a:stretch>
        </p:blipFill>
        <p:spPr>
          <a:xfrm rot="10800000" flipH="1">
            <a:off x="2531297" y="3036125"/>
            <a:ext cx="3480933" cy="1528727"/>
          </a:xfrm>
          <a:prstGeom prst="rect">
            <a:avLst/>
          </a:prstGeom>
          <a:ln>
            <a:noFill/>
          </a:ln>
        </p:spPr>
      </p:pic>
      <p:pic>
        <p:nvPicPr>
          <p:cNvPr id="12" name="Picture 11">
            <a:extLst>
              <a:ext uri="{FF2B5EF4-FFF2-40B4-BE49-F238E27FC236}">
                <a16:creationId xmlns:a16="http://schemas.microsoft.com/office/drawing/2014/main" id="{4E8EA206-E9FA-AA6A-3BC1-0E79667BD37D}"/>
              </a:ext>
            </a:extLst>
          </p:cNvPr>
          <p:cNvPicPr>
            <a:picLocks noChangeAspect="1"/>
          </p:cNvPicPr>
          <p:nvPr/>
        </p:nvPicPr>
        <p:blipFill>
          <a:blip r:embed="rId2"/>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8CCFA6F5-0581-909A-036E-AF606425176F}"/>
              </a:ext>
            </a:extLst>
          </p:cNvPr>
          <p:cNvPicPr>
            <a:picLocks noChangeAspect="1"/>
          </p:cNvPicPr>
          <p:nvPr/>
        </p:nvPicPr>
        <p:blipFill>
          <a:blip r:embed="rId2"/>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F1D3AFD4-C49B-A6D5-84B3-A6DDB6961302}"/>
              </a:ext>
            </a:extLst>
          </p:cNvPr>
          <p:cNvPicPr>
            <a:picLocks noChangeAspect="1"/>
          </p:cNvPicPr>
          <p:nvPr/>
        </p:nvPicPr>
        <p:blipFill>
          <a:blip r:embed="rId2"/>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EF8CD5D7-A8B8-CDF6-3F7B-DB908BC27CCD}"/>
              </a:ext>
            </a:extLst>
          </p:cNvPr>
          <p:cNvSpPr txBox="1"/>
          <p:nvPr/>
        </p:nvSpPr>
        <p:spPr>
          <a:xfrm>
            <a:off x="2971989" y="1037308"/>
            <a:ext cx="2590371" cy="2862322"/>
          </a:xfrm>
          <a:prstGeom prst="rect">
            <a:avLst/>
          </a:prstGeom>
          <a:noFill/>
          <a:ln>
            <a:noFill/>
          </a:ln>
        </p:spPr>
        <p:txBody>
          <a:bodyPr wrap="square" rtlCol="0">
            <a:spAutoFit/>
          </a:bodyPr>
          <a:lstStyle/>
          <a:p>
            <a:r>
              <a:rPr lang="en-US" dirty="0"/>
              <a:t>Odell confirmed that the swamp to the west is known for occasional tremors and screams which terrify travelers, even all the way out here. </a:t>
            </a:r>
          </a:p>
          <a:p>
            <a:r>
              <a:rPr lang="en-US" b="1" dirty="0"/>
              <a:t>Let’s work our way into the swamp and see if we can clear it up.</a:t>
            </a:r>
          </a:p>
        </p:txBody>
      </p:sp>
      <p:sp>
        <p:nvSpPr>
          <p:cNvPr id="16" name="TextBox 15">
            <a:extLst>
              <a:ext uri="{FF2B5EF4-FFF2-40B4-BE49-F238E27FC236}">
                <a16:creationId xmlns:a16="http://schemas.microsoft.com/office/drawing/2014/main" id="{A76D96AB-33C8-2C1D-9BE5-1E6B2A00A1C2}"/>
              </a:ext>
            </a:extLst>
          </p:cNvPr>
          <p:cNvSpPr txBox="1"/>
          <p:nvPr/>
        </p:nvSpPr>
        <p:spPr>
          <a:xfrm>
            <a:off x="4631352" y="372087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23</a:t>
            </a:r>
          </a:p>
        </p:txBody>
      </p:sp>
      <p:pic>
        <p:nvPicPr>
          <p:cNvPr id="3" name="Picture 2">
            <a:extLst>
              <a:ext uri="{FF2B5EF4-FFF2-40B4-BE49-F238E27FC236}">
                <a16:creationId xmlns:a16="http://schemas.microsoft.com/office/drawing/2014/main" id="{DAB80443-6D20-69BD-37B0-64AD52C46536}"/>
              </a:ext>
            </a:extLst>
          </p:cNvPr>
          <p:cNvPicPr>
            <a:picLocks noChangeAspect="1"/>
          </p:cNvPicPr>
          <p:nvPr/>
        </p:nvPicPr>
        <p:blipFill>
          <a:blip r:embed="rId4"/>
          <a:stretch>
            <a:fillRect/>
          </a:stretch>
        </p:blipFill>
        <p:spPr>
          <a:xfrm>
            <a:off x="-232621" y="2973613"/>
            <a:ext cx="5681964" cy="5694158"/>
          </a:xfrm>
          <a:prstGeom prst="rect">
            <a:avLst/>
          </a:prstGeom>
        </p:spPr>
      </p:pic>
      <p:pic>
        <p:nvPicPr>
          <p:cNvPr id="5" name="Picture 4">
            <a:extLst>
              <a:ext uri="{FF2B5EF4-FFF2-40B4-BE49-F238E27FC236}">
                <a16:creationId xmlns:a16="http://schemas.microsoft.com/office/drawing/2014/main" id="{00C5CC08-3422-0E56-1229-49289E1AF9CC}"/>
              </a:ext>
            </a:extLst>
          </p:cNvPr>
          <p:cNvPicPr>
            <a:picLocks noChangeAspect="1"/>
          </p:cNvPicPr>
          <p:nvPr/>
        </p:nvPicPr>
        <p:blipFill>
          <a:blip r:embed="rId5"/>
          <a:stretch>
            <a:fillRect/>
          </a:stretch>
        </p:blipFill>
        <p:spPr>
          <a:xfrm>
            <a:off x="5926078" y="2687702"/>
            <a:ext cx="5681964" cy="5694158"/>
          </a:xfrm>
          <a:prstGeom prst="rect">
            <a:avLst/>
          </a:prstGeom>
        </p:spPr>
      </p:pic>
    </p:spTree>
    <p:extLst>
      <p:ext uri="{BB962C8B-B14F-4D97-AF65-F5344CB8AC3E}">
        <p14:creationId xmlns:p14="http://schemas.microsoft.com/office/powerpoint/2010/main" val="293227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6BCC-471F-1873-61EE-8A9DECA4DF8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1FBD9BB7-FC2D-BE03-E65A-9E090A53EC51}"/>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B62C66A2-FA98-AB87-2D86-E0B0F617BB64}"/>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0B6FED7B-6734-556A-A289-D05A0E1550C7}"/>
              </a:ext>
            </a:extLst>
          </p:cNvPr>
          <p:cNvPicPr>
            <a:picLocks noChangeAspect="1"/>
          </p:cNvPicPr>
          <p:nvPr/>
        </p:nvPicPr>
        <p:blipFill>
          <a:blip r:embed="rId3"/>
          <a:srcRect l="2258" t="6897" r="8870" b="50530"/>
          <a:stretch>
            <a:fillRect/>
          </a:stretch>
        </p:blipFill>
        <p:spPr>
          <a:xfrm rot="10800000">
            <a:off x="6235030" y="2428765"/>
            <a:ext cx="3397157" cy="1528727"/>
          </a:xfrm>
          <a:prstGeom prst="rect">
            <a:avLst/>
          </a:prstGeom>
          <a:ln>
            <a:noFill/>
          </a:ln>
        </p:spPr>
      </p:pic>
      <p:pic>
        <p:nvPicPr>
          <p:cNvPr id="4" name="Picture 3">
            <a:extLst>
              <a:ext uri="{FF2B5EF4-FFF2-40B4-BE49-F238E27FC236}">
                <a16:creationId xmlns:a16="http://schemas.microsoft.com/office/drawing/2014/main" id="{F557BA3A-CC15-02F4-17BE-113EA9472F67}"/>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8711D4C8-BCC7-DD97-57C3-1291C85DF0AC}"/>
              </a:ext>
            </a:extLst>
          </p:cNvPr>
          <p:cNvPicPr>
            <a:picLocks noChangeAspect="1"/>
          </p:cNvPicPr>
          <p:nvPr/>
        </p:nvPicPr>
        <p:blipFill>
          <a:blip r:embed="rId3"/>
          <a:srcRect l="5895" t="28305" b="53392"/>
          <a:stretch>
            <a:fillRect/>
          </a:stretch>
        </p:blipFill>
        <p:spPr>
          <a:xfrm>
            <a:off x="6235031" y="2057399"/>
            <a:ext cx="3597187" cy="1371601"/>
          </a:xfrm>
          <a:prstGeom prst="rect">
            <a:avLst/>
          </a:prstGeom>
          <a:ln>
            <a:noFill/>
          </a:ln>
        </p:spPr>
      </p:pic>
      <p:pic>
        <p:nvPicPr>
          <p:cNvPr id="7" name="Picture 6">
            <a:extLst>
              <a:ext uri="{FF2B5EF4-FFF2-40B4-BE49-F238E27FC236}">
                <a16:creationId xmlns:a16="http://schemas.microsoft.com/office/drawing/2014/main" id="{136BE8B9-CA48-D01D-D65F-B65ADC926480}"/>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0D97E1DE-601D-4B3E-24AD-3B7DD3B3644A}"/>
              </a:ext>
            </a:extLst>
          </p:cNvPr>
          <p:cNvSpPr txBox="1"/>
          <p:nvPr/>
        </p:nvSpPr>
        <p:spPr>
          <a:xfrm>
            <a:off x="6654794" y="1139653"/>
            <a:ext cx="2504755" cy="1477328"/>
          </a:xfrm>
          <a:prstGeom prst="rect">
            <a:avLst/>
          </a:prstGeom>
          <a:noFill/>
          <a:ln>
            <a:noFill/>
          </a:ln>
        </p:spPr>
        <p:txBody>
          <a:bodyPr wrap="square" rtlCol="0">
            <a:spAutoFit/>
          </a:bodyPr>
          <a:lstStyle/>
          <a:p>
            <a:r>
              <a:rPr lang="en-US" dirty="0"/>
              <a:t>Nothing yet, but we must not stop here. </a:t>
            </a:r>
            <a:r>
              <a:rPr lang="en-US" b="1" dirty="0"/>
              <a:t>Lets head into Brisban and see if the </a:t>
            </a:r>
            <a:r>
              <a:rPr lang="en-US" b="1" dirty="0">
                <a:solidFill>
                  <a:srgbClr val="C00000"/>
                </a:solidFill>
                <a:latin typeface="Harrington" panose="04040505050A02020702" pitchFamily="82" charset="0"/>
              </a:rPr>
              <a:t>Court</a:t>
            </a:r>
            <a:r>
              <a:rPr lang="en-US" b="1" dirty="0"/>
              <a:t> has another way out. </a:t>
            </a:r>
          </a:p>
        </p:txBody>
      </p:sp>
      <p:sp>
        <p:nvSpPr>
          <p:cNvPr id="9" name="TextBox 8">
            <a:extLst>
              <a:ext uri="{FF2B5EF4-FFF2-40B4-BE49-F238E27FC236}">
                <a16:creationId xmlns:a16="http://schemas.microsoft.com/office/drawing/2014/main" id="{EC46A43E-1390-BFCC-61E1-B8C19320F276}"/>
              </a:ext>
            </a:extLst>
          </p:cNvPr>
          <p:cNvSpPr txBox="1"/>
          <p:nvPr/>
        </p:nvSpPr>
        <p:spPr>
          <a:xfrm>
            <a:off x="8259126" y="298743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26</a:t>
            </a:r>
          </a:p>
        </p:txBody>
      </p:sp>
      <p:pic>
        <p:nvPicPr>
          <p:cNvPr id="11" name="Picture 10">
            <a:extLst>
              <a:ext uri="{FF2B5EF4-FFF2-40B4-BE49-F238E27FC236}">
                <a16:creationId xmlns:a16="http://schemas.microsoft.com/office/drawing/2014/main" id="{39C57B22-7661-A7A5-43B1-11C1B52A8C31}"/>
              </a:ext>
            </a:extLst>
          </p:cNvPr>
          <p:cNvPicPr>
            <a:picLocks noChangeAspect="1"/>
          </p:cNvPicPr>
          <p:nvPr/>
        </p:nvPicPr>
        <p:blipFill>
          <a:blip r:embed="rId3"/>
          <a:srcRect l="2258" t="6897" r="6679" b="50530"/>
          <a:stretch>
            <a:fillRect/>
          </a:stretch>
        </p:blipFill>
        <p:spPr>
          <a:xfrm rot="10800000" flipH="1">
            <a:off x="2515531" y="3398729"/>
            <a:ext cx="3480933" cy="1528727"/>
          </a:xfrm>
          <a:prstGeom prst="rect">
            <a:avLst/>
          </a:prstGeom>
          <a:ln>
            <a:noFill/>
          </a:ln>
        </p:spPr>
      </p:pic>
      <p:pic>
        <p:nvPicPr>
          <p:cNvPr id="12" name="Picture 11">
            <a:extLst>
              <a:ext uri="{FF2B5EF4-FFF2-40B4-BE49-F238E27FC236}">
                <a16:creationId xmlns:a16="http://schemas.microsoft.com/office/drawing/2014/main" id="{1BCD3EDF-C7FA-ABD9-5635-EFE0D73E0AA5}"/>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947D0EC9-AC32-AED8-9BB8-B7A6F62B6521}"/>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3AF42F8A-EF30-905E-5605-B7C7AC2D50EA}"/>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20940861-137D-0F04-B43B-2DCF26575BD4}"/>
              </a:ext>
            </a:extLst>
          </p:cNvPr>
          <p:cNvSpPr txBox="1"/>
          <p:nvPr/>
        </p:nvSpPr>
        <p:spPr>
          <a:xfrm>
            <a:off x="2971989" y="1037308"/>
            <a:ext cx="2590371" cy="3416320"/>
          </a:xfrm>
          <a:prstGeom prst="rect">
            <a:avLst/>
          </a:prstGeom>
          <a:noFill/>
          <a:ln>
            <a:noFill/>
          </a:ln>
        </p:spPr>
        <p:txBody>
          <a:bodyPr wrap="square" rtlCol="0">
            <a:spAutoFit/>
          </a:bodyPr>
          <a:lstStyle/>
          <a:p>
            <a:r>
              <a:rPr lang="en-US" dirty="0"/>
              <a:t>A blighted tree, this must be where the </a:t>
            </a:r>
            <a:r>
              <a:rPr lang="en-US" b="1" dirty="0">
                <a:solidFill>
                  <a:srgbClr val="C00000"/>
                </a:solidFill>
                <a:latin typeface="Harrington" panose="04040505050A02020702" pitchFamily="82" charset="0"/>
              </a:rPr>
              <a:t>Nightmare Court </a:t>
            </a:r>
            <a:r>
              <a:rPr lang="en-US" dirty="0"/>
              <a:t>have established a base and gather those who have fallen from the dream.  We are not strong enough for a frontal assault yet.</a:t>
            </a:r>
          </a:p>
          <a:p>
            <a:r>
              <a:rPr lang="en-US" b="1" dirty="0"/>
              <a:t>Circle around the north side and see if there is a side entrance.</a:t>
            </a:r>
          </a:p>
        </p:txBody>
      </p:sp>
      <p:sp>
        <p:nvSpPr>
          <p:cNvPr id="16" name="TextBox 15">
            <a:extLst>
              <a:ext uri="{FF2B5EF4-FFF2-40B4-BE49-F238E27FC236}">
                <a16:creationId xmlns:a16="http://schemas.microsoft.com/office/drawing/2014/main" id="{A53437E4-61A9-6B78-5775-57178BEE1D83}"/>
              </a:ext>
            </a:extLst>
          </p:cNvPr>
          <p:cNvSpPr txBox="1"/>
          <p:nvPr/>
        </p:nvSpPr>
        <p:spPr>
          <a:xfrm>
            <a:off x="4615586" y="408348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25</a:t>
            </a:r>
          </a:p>
        </p:txBody>
      </p:sp>
      <p:pic>
        <p:nvPicPr>
          <p:cNvPr id="3" name="Picture 2">
            <a:extLst>
              <a:ext uri="{FF2B5EF4-FFF2-40B4-BE49-F238E27FC236}">
                <a16:creationId xmlns:a16="http://schemas.microsoft.com/office/drawing/2014/main" id="{B7F59D60-AD81-2810-6B49-61942EBE9404}"/>
              </a:ext>
            </a:extLst>
          </p:cNvPr>
          <p:cNvPicPr>
            <a:picLocks noChangeAspect="1"/>
          </p:cNvPicPr>
          <p:nvPr/>
        </p:nvPicPr>
        <p:blipFill>
          <a:blip r:embed="rId4"/>
          <a:stretch>
            <a:fillRect/>
          </a:stretch>
        </p:blipFill>
        <p:spPr>
          <a:xfrm>
            <a:off x="-1919218" y="2235398"/>
            <a:ext cx="5681964" cy="5694158"/>
          </a:xfrm>
          <a:prstGeom prst="rect">
            <a:avLst/>
          </a:prstGeom>
        </p:spPr>
      </p:pic>
      <p:pic>
        <p:nvPicPr>
          <p:cNvPr id="5" name="Picture 4">
            <a:extLst>
              <a:ext uri="{FF2B5EF4-FFF2-40B4-BE49-F238E27FC236}">
                <a16:creationId xmlns:a16="http://schemas.microsoft.com/office/drawing/2014/main" id="{14062522-A436-331D-C03C-C10AE7B9A1DC}"/>
              </a:ext>
            </a:extLst>
          </p:cNvPr>
          <p:cNvPicPr>
            <a:picLocks noChangeAspect="1"/>
          </p:cNvPicPr>
          <p:nvPr/>
        </p:nvPicPr>
        <p:blipFill>
          <a:blip r:embed="rId5"/>
          <a:stretch>
            <a:fillRect/>
          </a:stretch>
        </p:blipFill>
        <p:spPr>
          <a:xfrm>
            <a:off x="5317946" y="2570727"/>
            <a:ext cx="5681964" cy="5694158"/>
          </a:xfrm>
          <a:prstGeom prst="rect">
            <a:avLst/>
          </a:prstGeom>
        </p:spPr>
      </p:pic>
    </p:spTree>
    <p:extLst>
      <p:ext uri="{BB962C8B-B14F-4D97-AF65-F5344CB8AC3E}">
        <p14:creationId xmlns:p14="http://schemas.microsoft.com/office/powerpoint/2010/main" val="415310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8F38-8129-4C0E-4B44-54848D4A3A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74BFAE-07E9-C045-FBA5-50A812BC23D6}"/>
              </a:ext>
            </a:extLst>
          </p:cNvPr>
          <p:cNvPicPr>
            <a:picLocks noChangeAspect="1"/>
          </p:cNvPicPr>
          <p:nvPr/>
        </p:nvPicPr>
        <p:blipFill>
          <a:blip r:embed="rId2"/>
          <a:srcRect l="-10406" r="-188369"/>
          <a:stretch>
            <a:fillRect/>
          </a:stretch>
        </p:blipFill>
        <p:spPr>
          <a:xfrm>
            <a:off x="800100" y="-667913"/>
            <a:ext cx="7543801" cy="7525913"/>
          </a:xfrm>
          <a:prstGeom prst="rect">
            <a:avLst/>
          </a:prstGeom>
        </p:spPr>
      </p:pic>
    </p:spTree>
    <p:extLst>
      <p:ext uri="{BB962C8B-B14F-4D97-AF65-F5344CB8AC3E}">
        <p14:creationId xmlns:p14="http://schemas.microsoft.com/office/powerpoint/2010/main" val="412911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4B82-1547-77B1-0EEE-7DD16F243B8D}"/>
            </a:ext>
          </a:extLst>
        </p:cNvPr>
        <p:cNvGrpSpPr/>
        <p:nvPr/>
      </p:nvGrpSpPr>
      <p:grpSpPr>
        <a:xfrm>
          <a:off x="0" y="0"/>
          <a:ext cx="0" cy="0"/>
          <a:chOff x="0" y="0"/>
          <a:chExt cx="0" cy="0"/>
        </a:xfrm>
      </p:grpSpPr>
      <p:pic>
        <p:nvPicPr>
          <p:cNvPr id="4" name="Picture 3" descr="A video game character with a tiger head&#10;&#10;AI-generated content may be incorrect.">
            <a:extLst>
              <a:ext uri="{FF2B5EF4-FFF2-40B4-BE49-F238E27FC236}">
                <a16:creationId xmlns:a16="http://schemas.microsoft.com/office/drawing/2014/main" id="{057803F0-19C3-76D1-34FC-1496C19FF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0"/>
            <a:ext cx="5486400" cy="6858000"/>
          </a:xfrm>
          <a:prstGeom prst="rect">
            <a:avLst/>
          </a:prstGeom>
        </p:spPr>
      </p:pic>
      <p:pic>
        <p:nvPicPr>
          <p:cNvPr id="7" name="Picture 6" descr="A video game character in armor&#10;&#10;AI-generated content may be incorrect.">
            <a:extLst>
              <a:ext uri="{FF2B5EF4-FFF2-40B4-BE49-F238E27FC236}">
                <a16:creationId xmlns:a16="http://schemas.microsoft.com/office/drawing/2014/main" id="{7F0CD694-5062-E600-99DD-1D7920ED4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19942" cy="6858000"/>
          </a:xfrm>
          <a:prstGeom prst="rect">
            <a:avLst/>
          </a:prstGeom>
        </p:spPr>
      </p:pic>
      <p:pic>
        <p:nvPicPr>
          <p:cNvPr id="6" name="Picture 5">
            <a:extLst>
              <a:ext uri="{FF2B5EF4-FFF2-40B4-BE49-F238E27FC236}">
                <a16:creationId xmlns:a16="http://schemas.microsoft.com/office/drawing/2014/main" id="{E28CDC61-5390-EF0D-674E-5B478CCCE382}"/>
              </a:ext>
            </a:extLst>
          </p:cNvPr>
          <p:cNvPicPr>
            <a:picLocks noChangeAspect="1"/>
          </p:cNvPicPr>
          <p:nvPr/>
        </p:nvPicPr>
        <p:blipFill>
          <a:blip r:embed="rId4"/>
          <a:stretch>
            <a:fillRect/>
          </a:stretch>
        </p:blipFill>
        <p:spPr>
          <a:xfrm>
            <a:off x="4012596" y="262919"/>
            <a:ext cx="2725412" cy="6595081"/>
          </a:xfrm>
          <a:prstGeom prst="rect">
            <a:avLst/>
          </a:prstGeom>
        </p:spPr>
      </p:pic>
    </p:spTree>
    <p:extLst>
      <p:ext uri="{BB962C8B-B14F-4D97-AF65-F5344CB8AC3E}">
        <p14:creationId xmlns:p14="http://schemas.microsoft.com/office/powerpoint/2010/main" val="387665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F661-6318-23FE-8A6A-52B9EFD19E8C}"/>
            </a:ext>
          </a:extLst>
        </p:cNvPr>
        <p:cNvGrpSpPr/>
        <p:nvPr/>
      </p:nvGrpSpPr>
      <p:grpSpPr>
        <a:xfrm>
          <a:off x="0" y="0"/>
          <a:ext cx="0" cy="0"/>
          <a:chOff x="0" y="0"/>
          <a:chExt cx="0" cy="0"/>
        </a:xfrm>
      </p:grpSpPr>
      <p:pic>
        <p:nvPicPr>
          <p:cNvPr id="13" name="Picture 12" descr="A video game character with a green and white garment&#10;&#10;AI-generated content may be incorrect.">
            <a:extLst>
              <a:ext uri="{FF2B5EF4-FFF2-40B4-BE49-F238E27FC236}">
                <a16:creationId xmlns:a16="http://schemas.microsoft.com/office/drawing/2014/main" id="{4FFD90DE-D6CE-FAF5-02B1-9F4011AE3DA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0" b="97907" l="9897" r="89897">
                        <a14:foregroundMark x1="22062" y1="60133" x2="20000" y2="56518"/>
                        <a14:foregroundMark x1="32165" y1="97907" x2="38763" y2="60038"/>
                        <a14:foregroundMark x1="71340" y1="96384" x2="65155" y2="88202"/>
                        <a14:foregroundMark x1="65155" y1="88202" x2="64948" y2="87060"/>
                        <a14:foregroundMark x1="80000" y1="60799" x2="80000" y2="58040"/>
                        <a14:foregroundMark x1="79175" y1="61656" x2="80619" y2="59562"/>
                        <a14:foregroundMark x1="39381" y1="30447" x2="30515" y2="27783"/>
                        <a14:foregroundMark x1="68866" y1="29210" x2="64948" y2="31208"/>
                        <a14:foregroundMark x1="44948" y1="13511" x2="46392" y2="15414"/>
                        <a14:foregroundMark x1="56701" y1="13796" x2="57732" y2="16841"/>
                        <a14:foregroundMark x1="58969" y1="18078" x2="58351" y2="15985"/>
                        <a14:foregroundMark x1="20412" y1="65652" x2="27423" y2="64320"/>
                        <a14:foregroundMark x1="17732" y1="67460" x2="23505" y2="65842"/>
                        <a14:foregroundMark x1="69489" y1="62921" x2="64948" y2="58706"/>
                        <a14:foregroundMark x1="28866" y1="45576" x2="22680" y2="51094"/>
                        <a14:foregroundMark x1="14433" y1="42055" x2="18351" y2="49001"/>
                        <a14:foregroundMark x1="27423" y1="38344" x2="26598" y2="34824"/>
                        <a14:foregroundMark x1="24124" y1="73454" x2="28041" y2="68506"/>
                        <a14:foregroundMark x1="19588" y1="76499" x2="19588" y2="76499"/>
                        <a14:foregroundMark x1="19588" y1="76499" x2="21031" y2="75547"/>
                        <a14:foregroundMark x1="68454" y1="95814" x2="62887" y2="91246"/>
                        <a14:foregroundMark x1="68660" y1="89439" x2="69278" y2="87536"/>
                        <a14:foregroundMark x1="69278" y1="92103" x2="70515" y2="93054"/>
                        <a14:foregroundMark x1="71340" y1="93911" x2="72784" y2="94767"/>
                        <a14:foregroundMark x1="74433" y1="35300" x2="71753" y2="33016"/>
                        <a14:foregroundMark x1="28247" y1="39201" x2="22680" y2="45861"/>
                        <a14:foregroundMark x1="69897" y1="36251" x2="73402" y2="43482"/>
                        <a14:foregroundMark x1="65979" y1="51760" x2="66186" y2="54329"/>
                        <a14:foregroundMark x1="66804" y1="55661" x2="66804" y2="57374"/>
                        <a14:foregroundMark x1="29897" y1="81256" x2="29485" y2="80114"/>
                        <a14:foregroundMark x1="29485" y1="79829" x2="29485" y2="79353"/>
                        <a14:foregroundMark x1="29485" y1="78211" x2="29485" y2="78211"/>
                        <a14:foregroundMark x1="29485" y1="79163" x2="29485" y2="79734"/>
                        <a14:foregroundMark x1="29485" y1="78592" x2="29485" y2="79448"/>
                        <a14:backgroundMark x1="79794" y1="78306" x2="71753" y2="61085"/>
                        <a14:backgroundMark x1="83711" y1="75262" x2="75876" y2="69458"/>
                        <a14:backgroundMark x1="81237" y1="75547" x2="71340" y2="63463"/>
                        <a14:backgroundMark x1="70722" y1="66413" x2="70515" y2="63844"/>
                        <a14:backgroundMark x1="68219" y1="51722" x2="64948" y2="45480"/>
                        <a14:backgroundMark x1="70283" y1="55661" x2="69555" y2="54271"/>
                        <a14:backgroundMark x1="72577" y1="60038" x2="70311" y2="55714"/>
                        <a14:backgroundMark x1="64948" y1="45480" x2="66804" y2="40533"/>
                        <a14:backgroundMark x1="24948" y1="60990" x2="35052" y2="41675"/>
                        <a14:backgroundMark x1="25567" y1="77926" x2="31340" y2="71836"/>
                        <a14:backgroundMark x1="51753" y1="88487" x2="47010" y2="66413"/>
                        <a14:backgroundMark x1="55670" y1="77069" x2="55670" y2="74310"/>
                        <a14:backgroundMark x1="45155" y1="66508" x2="46392" y2="60324"/>
                        <a14:backgroundMark x1="33814" y1="40723" x2="34433" y2="38344"/>
                        <a14:backgroundMark x1="25361" y1="33777" x2="28041" y2="33206"/>
                        <a14:backgroundMark x1="35052" y1="26641" x2="35052" y2="26641"/>
                        <a14:backgroundMark x1="35464" y1="26927" x2="35464" y2="26546"/>
                        <a14:backgroundMark x1="43299" y1="25024" x2="41237" y2="23311"/>
                        <a14:backgroundMark x1="43918" y1="25024" x2="43093" y2="22074"/>
                        <a14:backgroundMark x1="43918" y1="25595" x2="42474" y2="22931"/>
                        <a14:backgroundMark x1="31383" y1="78211" x2="29897" y2="75262"/>
                        <a14:backgroundMark x1="31863" y1="79163" x2="31383" y2="78211"/>
                        <a14:backgroundMark x1="31546" y1="69743" x2="31546" y2="68601"/>
                        <a14:backgroundMark x1="23918" y1="68792" x2="26804" y2="67460"/>
                        <a14:backgroundMark x1="71340" y1="64986" x2="73402" y2="67745"/>
                        <a14:backgroundMark x1="71134" y1="64415" x2="72371" y2="65842"/>
                        <a14:backgroundMark x1="70103" y1="63463" x2="71959" y2="65271"/>
                        <a14:backgroundMark x1="79175" y1="73168" x2="84330" y2="77260"/>
                      </a14:backgroundRemoval>
                    </a14:imgEffect>
                    <a14:imgEffect>
                      <a14:artisticCutout trans="50000" numberOfShades="6"/>
                    </a14:imgEffect>
                  </a14:imgLayer>
                </a14:imgProps>
              </a:ext>
              <a:ext uri="{28A0092B-C50C-407E-A947-70E740481C1C}">
                <a14:useLocalDpi xmlns:a14="http://schemas.microsoft.com/office/drawing/2010/main" val="0"/>
              </a:ext>
            </a:extLst>
          </a:blip>
          <a:stretch>
            <a:fillRect/>
          </a:stretch>
        </p:blipFill>
        <p:spPr>
          <a:xfrm>
            <a:off x="221670" y="-129540"/>
            <a:ext cx="3164729" cy="6858000"/>
          </a:xfrm>
          <a:prstGeom prst="rect">
            <a:avLst/>
          </a:prstGeom>
          <a:effectLst>
            <a:softEdge rad="12700"/>
          </a:effectLst>
        </p:spPr>
      </p:pic>
    </p:spTree>
    <p:extLst>
      <p:ext uri="{BB962C8B-B14F-4D97-AF65-F5344CB8AC3E}">
        <p14:creationId xmlns:p14="http://schemas.microsoft.com/office/powerpoint/2010/main" val="383268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C946-6657-1374-0C88-562812CC24A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F250307-8726-6562-5901-A6389333469C}"/>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4DCF5E32-1000-178F-7073-9240085FC740}"/>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CC7EA4DF-D162-D5ED-C267-F96E53A76D13}"/>
              </a:ext>
            </a:extLst>
          </p:cNvPr>
          <p:cNvPicPr>
            <a:picLocks noChangeAspect="1"/>
          </p:cNvPicPr>
          <p:nvPr/>
        </p:nvPicPr>
        <p:blipFill>
          <a:blip r:embed="rId3"/>
          <a:srcRect l="2258" t="6897" r="8870" b="50530"/>
          <a:stretch>
            <a:fillRect/>
          </a:stretch>
        </p:blipFill>
        <p:spPr>
          <a:xfrm rot="10800000">
            <a:off x="6235032" y="3402274"/>
            <a:ext cx="3397157" cy="1528727"/>
          </a:xfrm>
          <a:prstGeom prst="rect">
            <a:avLst/>
          </a:prstGeom>
          <a:ln>
            <a:noFill/>
          </a:ln>
        </p:spPr>
      </p:pic>
      <p:pic>
        <p:nvPicPr>
          <p:cNvPr id="4" name="Picture 3">
            <a:extLst>
              <a:ext uri="{FF2B5EF4-FFF2-40B4-BE49-F238E27FC236}">
                <a16:creationId xmlns:a16="http://schemas.microsoft.com/office/drawing/2014/main" id="{1E8BDF18-110C-4213-D24B-6529B535F22F}"/>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418530F0-11D8-87DF-1EBE-8C355B0EBC51}"/>
              </a:ext>
            </a:extLst>
          </p:cNvPr>
          <p:cNvPicPr>
            <a:picLocks noChangeAspect="1"/>
          </p:cNvPicPr>
          <p:nvPr/>
        </p:nvPicPr>
        <p:blipFill>
          <a:blip r:embed="rId3"/>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D52132ED-6FA4-D023-6C1E-A6328836237C}"/>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824E4F6D-FEB6-2CD0-A5C7-643F046036E4}"/>
              </a:ext>
            </a:extLst>
          </p:cNvPr>
          <p:cNvSpPr txBox="1"/>
          <p:nvPr/>
        </p:nvSpPr>
        <p:spPr>
          <a:xfrm>
            <a:off x="6654794" y="1139653"/>
            <a:ext cx="2504755" cy="3416320"/>
          </a:xfrm>
          <a:prstGeom prst="rect">
            <a:avLst/>
          </a:prstGeom>
          <a:noFill/>
          <a:ln>
            <a:noFill/>
          </a:ln>
        </p:spPr>
        <p:txBody>
          <a:bodyPr wrap="square" rtlCol="0">
            <a:spAutoFit/>
          </a:bodyPr>
          <a:lstStyle/>
          <a:p>
            <a:r>
              <a:rPr lang="en-US" dirty="0"/>
              <a:t>Welcome sapling, I trust the nightmare you were having had no long lasting effects?</a:t>
            </a:r>
          </a:p>
          <a:p>
            <a:r>
              <a:rPr lang="en-US" dirty="0"/>
              <a:t>The </a:t>
            </a:r>
            <a:r>
              <a:rPr lang="en-US" b="1" dirty="0">
                <a:solidFill>
                  <a:srgbClr val="C00000"/>
                </a:solidFill>
                <a:latin typeface="Harrington" panose="04040505050A02020702" pitchFamily="82" charset="0"/>
              </a:rPr>
              <a:t>Nightmare Court </a:t>
            </a:r>
            <a:r>
              <a:rPr lang="en-US" dirty="0"/>
              <a:t>invading your dream does not bode well. </a:t>
            </a:r>
            <a:r>
              <a:rPr lang="en-US" b="1" dirty="0"/>
              <a:t>Let’s check with the others and see if we can find out where the Court might be rooting around.</a:t>
            </a:r>
          </a:p>
        </p:txBody>
      </p:sp>
      <p:sp>
        <p:nvSpPr>
          <p:cNvPr id="9" name="TextBox 8">
            <a:extLst>
              <a:ext uri="{FF2B5EF4-FFF2-40B4-BE49-F238E27FC236}">
                <a16:creationId xmlns:a16="http://schemas.microsoft.com/office/drawing/2014/main" id="{F6E83674-0CC6-A6E4-5419-AFACD8DC4AEC}"/>
              </a:ext>
            </a:extLst>
          </p:cNvPr>
          <p:cNvSpPr txBox="1"/>
          <p:nvPr/>
        </p:nvSpPr>
        <p:spPr>
          <a:xfrm>
            <a:off x="8259128" y="396094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a:t>
            </a:r>
          </a:p>
        </p:txBody>
      </p:sp>
      <p:pic>
        <p:nvPicPr>
          <p:cNvPr id="12" name="Picture 11">
            <a:extLst>
              <a:ext uri="{FF2B5EF4-FFF2-40B4-BE49-F238E27FC236}">
                <a16:creationId xmlns:a16="http://schemas.microsoft.com/office/drawing/2014/main" id="{6F80B619-3CBA-AB33-A13F-7AD0A960DC3A}"/>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6D9159E8-2D36-1CA6-3142-E8DBA9145386}"/>
              </a:ext>
            </a:extLst>
          </p:cNvPr>
          <p:cNvPicPr>
            <a:picLocks noChangeAspect="1"/>
          </p:cNvPicPr>
          <p:nvPr/>
        </p:nvPicPr>
        <p:blipFill>
          <a:blip r:embed="rId3"/>
          <a:srcRect l="4066" t="28305" b="53392"/>
          <a:stretch>
            <a:fillRect/>
          </a:stretch>
        </p:blipFill>
        <p:spPr>
          <a:xfrm flipH="1">
            <a:off x="2315028" y="2038350"/>
            <a:ext cx="3667096" cy="1117722"/>
          </a:xfrm>
          <a:prstGeom prst="rect">
            <a:avLst/>
          </a:prstGeom>
          <a:ln>
            <a:noFill/>
          </a:ln>
        </p:spPr>
      </p:pic>
      <p:pic>
        <p:nvPicPr>
          <p:cNvPr id="14" name="Picture 13">
            <a:extLst>
              <a:ext uri="{FF2B5EF4-FFF2-40B4-BE49-F238E27FC236}">
                <a16:creationId xmlns:a16="http://schemas.microsoft.com/office/drawing/2014/main" id="{B1693517-954F-AA99-AA1D-8248B3F52F0D}"/>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pic>
        <p:nvPicPr>
          <p:cNvPr id="19" name="Picture 18" descr="A brown paper scroll with a white background&#10;&#10;AI-generated content may be incorrect.">
            <a:extLst>
              <a:ext uri="{FF2B5EF4-FFF2-40B4-BE49-F238E27FC236}">
                <a16:creationId xmlns:a16="http://schemas.microsoft.com/office/drawing/2014/main" id="{460DC178-C247-8859-6755-D85A479DED62}"/>
              </a:ext>
            </a:extLst>
          </p:cNvPr>
          <p:cNvPicPr>
            <a:picLocks noChangeAspect="1"/>
          </p:cNvPicPr>
          <p:nvPr/>
        </p:nvPicPr>
        <p:blipFill>
          <a:blip r:embed="rId4">
            <a:duotone>
              <a:prstClr val="black"/>
              <a:srgbClr val="E9DEBB">
                <a:tint val="45000"/>
                <a:satMod val="400000"/>
              </a:srgbClr>
            </a:duotone>
            <a:extLst>
              <a:ext uri="{BEBA8EAE-BF5A-486C-A8C5-ECC9F3942E4B}">
                <a14:imgProps xmlns:a14="http://schemas.microsoft.com/office/drawing/2010/main">
                  <a14:imgLayer r:embed="rId5">
                    <a14:imgEffect>
                      <a14:backgroundRemoval t="10000" b="90000" l="2700" r="97700">
                        <a14:foregroundMark x1="7900" y1="36667" x2="9800" y2="39872"/>
                        <a14:foregroundMark x1="2800" y1="50769" x2="11700" y2="51538"/>
                        <a14:foregroundMark x1="95100" y1="40385" x2="85000" y2="41154"/>
                        <a14:foregroundMark x1="96700" y1="54487" x2="93700" y2="50769"/>
                        <a14:foregroundMark x1="97700" y1="39872" x2="94600" y2="40385"/>
                      </a14:backgroundRemoval>
                    </a14:imgEffect>
                  </a14:imgLayer>
                </a14:imgProps>
              </a:ext>
              <a:ext uri="{28A0092B-C50C-407E-A947-70E740481C1C}">
                <a14:useLocalDpi xmlns:a14="http://schemas.microsoft.com/office/drawing/2010/main" val="0"/>
              </a:ext>
            </a:extLst>
          </a:blip>
          <a:srcRect l="2942" t="28320" b="38629"/>
          <a:stretch>
            <a:fillRect/>
          </a:stretch>
        </p:blipFill>
        <p:spPr>
          <a:xfrm>
            <a:off x="8812423" y="4511349"/>
            <a:ext cx="2763838" cy="981032"/>
          </a:xfrm>
          <a:prstGeom prst="rect">
            <a:avLst/>
          </a:prstGeom>
        </p:spPr>
      </p:pic>
      <p:sp>
        <p:nvSpPr>
          <p:cNvPr id="20" name="TextBox 19">
            <a:extLst>
              <a:ext uri="{FF2B5EF4-FFF2-40B4-BE49-F238E27FC236}">
                <a16:creationId xmlns:a16="http://schemas.microsoft.com/office/drawing/2014/main" id="{18A487E7-F074-B63D-70A3-29CB214011B5}"/>
              </a:ext>
            </a:extLst>
          </p:cNvPr>
          <p:cNvSpPr txBox="1"/>
          <p:nvPr/>
        </p:nvSpPr>
        <p:spPr>
          <a:xfrm rot="20807009">
            <a:off x="9657376" y="4675247"/>
            <a:ext cx="1245854" cy="584775"/>
          </a:xfrm>
          <a:prstGeom prst="rect">
            <a:avLst/>
          </a:prstGeom>
          <a:noFill/>
        </p:spPr>
        <p:txBody>
          <a:bodyPr wrap="none" rtlCol="0">
            <a:spAutoFit/>
          </a:bodyPr>
          <a:lstStyle/>
          <a:p>
            <a:r>
              <a:rPr lang="en-US" sz="3200" dirty="0" err="1">
                <a:solidFill>
                  <a:srgbClr val="525252"/>
                </a:solidFill>
                <a:latin typeface="Old English Text MT" panose="03040902040508030806" pitchFamily="66" charset="0"/>
              </a:rPr>
              <a:t>Caithe</a:t>
            </a:r>
            <a:endParaRPr lang="en-US" sz="3200" dirty="0">
              <a:solidFill>
                <a:srgbClr val="525252"/>
              </a:solidFill>
              <a:latin typeface="Old English Text MT" panose="03040902040508030806" pitchFamily="66" charset="0"/>
            </a:endParaRPr>
          </a:p>
        </p:txBody>
      </p:sp>
      <p:pic>
        <p:nvPicPr>
          <p:cNvPr id="11" name="Picture 10">
            <a:extLst>
              <a:ext uri="{FF2B5EF4-FFF2-40B4-BE49-F238E27FC236}">
                <a16:creationId xmlns:a16="http://schemas.microsoft.com/office/drawing/2014/main" id="{18AC95FE-5A6E-9C46-0877-EFFD137A4528}"/>
              </a:ext>
            </a:extLst>
          </p:cNvPr>
          <p:cNvPicPr>
            <a:picLocks noChangeAspect="1"/>
          </p:cNvPicPr>
          <p:nvPr/>
        </p:nvPicPr>
        <p:blipFill>
          <a:blip r:embed="rId3"/>
          <a:srcRect l="2258" t="6897" r="6679" b="50530"/>
          <a:stretch>
            <a:fillRect/>
          </a:stretch>
        </p:blipFill>
        <p:spPr>
          <a:xfrm rot="10800000" flipH="1">
            <a:off x="2515054" y="2233835"/>
            <a:ext cx="3480933" cy="1528727"/>
          </a:xfrm>
          <a:prstGeom prst="rect">
            <a:avLst/>
          </a:prstGeom>
          <a:ln>
            <a:noFill/>
          </a:ln>
        </p:spPr>
      </p:pic>
      <p:sp>
        <p:nvSpPr>
          <p:cNvPr id="16" name="TextBox 15">
            <a:extLst>
              <a:ext uri="{FF2B5EF4-FFF2-40B4-BE49-F238E27FC236}">
                <a16:creationId xmlns:a16="http://schemas.microsoft.com/office/drawing/2014/main" id="{56458411-99AD-7D90-B9D7-1BA9B595EC96}"/>
              </a:ext>
            </a:extLst>
          </p:cNvPr>
          <p:cNvSpPr txBox="1"/>
          <p:nvPr/>
        </p:nvSpPr>
        <p:spPr>
          <a:xfrm>
            <a:off x="4615109" y="2918589"/>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2</a:t>
            </a:r>
          </a:p>
        </p:txBody>
      </p:sp>
      <p:sp>
        <p:nvSpPr>
          <p:cNvPr id="15" name="TextBox 14">
            <a:extLst>
              <a:ext uri="{FF2B5EF4-FFF2-40B4-BE49-F238E27FC236}">
                <a16:creationId xmlns:a16="http://schemas.microsoft.com/office/drawing/2014/main" id="{BE17B80F-9DAD-E62B-3A88-556425179327}"/>
              </a:ext>
            </a:extLst>
          </p:cNvPr>
          <p:cNvSpPr txBox="1"/>
          <p:nvPr/>
        </p:nvSpPr>
        <p:spPr>
          <a:xfrm>
            <a:off x="2971989" y="1037308"/>
            <a:ext cx="2654558" cy="2031325"/>
          </a:xfrm>
          <a:prstGeom prst="rect">
            <a:avLst/>
          </a:prstGeom>
          <a:noFill/>
          <a:ln>
            <a:noFill/>
          </a:ln>
        </p:spPr>
        <p:txBody>
          <a:bodyPr wrap="square" rtlCol="0">
            <a:spAutoFit/>
          </a:bodyPr>
          <a:lstStyle/>
          <a:p>
            <a:r>
              <a:rPr lang="en-US" dirty="0"/>
              <a:t>Mender Aviala and her moa’s seem ok, she asked us to go check on our hounds. </a:t>
            </a:r>
            <a:r>
              <a:rPr lang="en-US" b="1" dirty="0"/>
              <a:t>Head to the right of her hut and over the hill. Continue past to the kennel.</a:t>
            </a:r>
          </a:p>
        </p:txBody>
      </p:sp>
      <p:pic>
        <p:nvPicPr>
          <p:cNvPr id="3" name="Picture 2">
            <a:extLst>
              <a:ext uri="{FF2B5EF4-FFF2-40B4-BE49-F238E27FC236}">
                <a16:creationId xmlns:a16="http://schemas.microsoft.com/office/drawing/2014/main" id="{5260087C-69D6-8B50-D51A-E62666290F4C}"/>
              </a:ext>
            </a:extLst>
          </p:cNvPr>
          <p:cNvPicPr>
            <a:picLocks noChangeAspect="1"/>
          </p:cNvPicPr>
          <p:nvPr/>
        </p:nvPicPr>
        <p:blipFill>
          <a:blip r:embed="rId6"/>
          <a:stretch>
            <a:fillRect/>
          </a:stretch>
        </p:blipFill>
        <p:spPr>
          <a:xfrm>
            <a:off x="6079761" y="2709314"/>
            <a:ext cx="5681964" cy="5694158"/>
          </a:xfrm>
          <a:prstGeom prst="rect">
            <a:avLst/>
          </a:prstGeom>
        </p:spPr>
      </p:pic>
      <p:pic>
        <p:nvPicPr>
          <p:cNvPr id="5" name="Picture 4">
            <a:extLst>
              <a:ext uri="{FF2B5EF4-FFF2-40B4-BE49-F238E27FC236}">
                <a16:creationId xmlns:a16="http://schemas.microsoft.com/office/drawing/2014/main" id="{9DF2FD9E-13D3-B403-9390-26BD6232918F}"/>
              </a:ext>
            </a:extLst>
          </p:cNvPr>
          <p:cNvPicPr>
            <a:picLocks noChangeAspect="1"/>
          </p:cNvPicPr>
          <p:nvPr/>
        </p:nvPicPr>
        <p:blipFill>
          <a:blip r:embed="rId7"/>
          <a:stretch>
            <a:fillRect/>
          </a:stretch>
        </p:blipFill>
        <p:spPr>
          <a:xfrm>
            <a:off x="525353" y="2568105"/>
            <a:ext cx="5681964" cy="5694158"/>
          </a:xfrm>
          <a:prstGeom prst="rect">
            <a:avLst/>
          </a:prstGeom>
        </p:spPr>
      </p:pic>
    </p:spTree>
    <p:extLst>
      <p:ext uri="{BB962C8B-B14F-4D97-AF65-F5344CB8AC3E}">
        <p14:creationId xmlns:p14="http://schemas.microsoft.com/office/powerpoint/2010/main" val="351142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87FE0-2578-4C78-5608-524032AFBA91}"/>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5B893DA-4D16-2EB1-652D-4F2850B161C3}"/>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26BA536E-F714-BC42-C185-C963E80E2493}"/>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50E55C12-A390-E9B9-ECF4-23C56B424495}"/>
              </a:ext>
            </a:extLst>
          </p:cNvPr>
          <p:cNvPicPr>
            <a:picLocks noChangeAspect="1"/>
          </p:cNvPicPr>
          <p:nvPr/>
        </p:nvPicPr>
        <p:blipFill>
          <a:blip r:embed="rId3"/>
          <a:srcRect l="2258" t="6897" r="8870" b="50530"/>
          <a:stretch>
            <a:fillRect/>
          </a:stretch>
        </p:blipFill>
        <p:spPr>
          <a:xfrm rot="10800000">
            <a:off x="6235030" y="2862697"/>
            <a:ext cx="3397157" cy="1528727"/>
          </a:xfrm>
          <a:prstGeom prst="rect">
            <a:avLst/>
          </a:prstGeom>
          <a:ln>
            <a:noFill/>
          </a:ln>
        </p:spPr>
      </p:pic>
      <p:pic>
        <p:nvPicPr>
          <p:cNvPr id="4" name="Picture 3">
            <a:extLst>
              <a:ext uri="{FF2B5EF4-FFF2-40B4-BE49-F238E27FC236}">
                <a16:creationId xmlns:a16="http://schemas.microsoft.com/office/drawing/2014/main" id="{1E3D3AC7-BA18-2B72-59A8-78A6EE2634C7}"/>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77DA8BED-78B7-B5D6-F805-1F25D39B99C9}"/>
              </a:ext>
            </a:extLst>
          </p:cNvPr>
          <p:cNvPicPr>
            <a:picLocks noChangeAspect="1"/>
          </p:cNvPicPr>
          <p:nvPr/>
        </p:nvPicPr>
        <p:blipFill>
          <a:blip r:embed="rId3"/>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6A495488-E6B6-BDBA-C966-BD022701AE00}"/>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108832A8-F7BE-BFEE-DA27-FF23476F8D2C}"/>
              </a:ext>
            </a:extLst>
          </p:cNvPr>
          <p:cNvSpPr txBox="1"/>
          <p:nvPr/>
        </p:nvSpPr>
        <p:spPr>
          <a:xfrm>
            <a:off x="6654794" y="1139653"/>
            <a:ext cx="2504755" cy="2585323"/>
          </a:xfrm>
          <a:prstGeom prst="rect">
            <a:avLst/>
          </a:prstGeom>
          <a:noFill/>
          <a:ln>
            <a:noFill/>
          </a:ln>
        </p:spPr>
        <p:txBody>
          <a:bodyPr wrap="square" rtlCol="0">
            <a:spAutoFit/>
          </a:bodyPr>
          <a:lstStyle/>
          <a:p>
            <a:r>
              <a:rPr lang="en-US" dirty="0"/>
              <a:t>Well no sign of the Court, but Valiant Estiene mentioned Undead?  Finish up with the pups and keep heading east. </a:t>
            </a:r>
          </a:p>
          <a:p>
            <a:r>
              <a:rPr lang="en-US" b="1" dirty="0"/>
              <a:t>Let’s meet at the lookout tower and scout out the area.   </a:t>
            </a:r>
          </a:p>
        </p:txBody>
      </p:sp>
      <p:sp>
        <p:nvSpPr>
          <p:cNvPr id="9" name="TextBox 8">
            <a:extLst>
              <a:ext uri="{FF2B5EF4-FFF2-40B4-BE49-F238E27FC236}">
                <a16:creationId xmlns:a16="http://schemas.microsoft.com/office/drawing/2014/main" id="{9946465F-B9FC-EDCA-09B5-7D44F40361E1}"/>
              </a:ext>
            </a:extLst>
          </p:cNvPr>
          <p:cNvSpPr txBox="1"/>
          <p:nvPr/>
        </p:nvSpPr>
        <p:spPr>
          <a:xfrm>
            <a:off x="8259126" y="3421365"/>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3</a:t>
            </a:r>
          </a:p>
        </p:txBody>
      </p:sp>
      <p:pic>
        <p:nvPicPr>
          <p:cNvPr id="11" name="Picture 10">
            <a:extLst>
              <a:ext uri="{FF2B5EF4-FFF2-40B4-BE49-F238E27FC236}">
                <a16:creationId xmlns:a16="http://schemas.microsoft.com/office/drawing/2014/main" id="{3F9B236A-F920-27EB-BFAF-7A604EB7198E}"/>
              </a:ext>
            </a:extLst>
          </p:cNvPr>
          <p:cNvPicPr>
            <a:picLocks noChangeAspect="1"/>
          </p:cNvPicPr>
          <p:nvPr/>
        </p:nvPicPr>
        <p:blipFill>
          <a:blip r:embed="rId3"/>
          <a:srcRect l="2258" t="6897" r="6679" b="50530"/>
          <a:stretch>
            <a:fillRect/>
          </a:stretch>
        </p:blipFill>
        <p:spPr>
          <a:xfrm rot="10800000" flipH="1">
            <a:off x="2515054" y="2716990"/>
            <a:ext cx="3480933" cy="1528727"/>
          </a:xfrm>
          <a:prstGeom prst="rect">
            <a:avLst/>
          </a:prstGeom>
          <a:ln>
            <a:noFill/>
          </a:ln>
        </p:spPr>
      </p:pic>
      <p:pic>
        <p:nvPicPr>
          <p:cNvPr id="12" name="Picture 11">
            <a:extLst>
              <a:ext uri="{FF2B5EF4-FFF2-40B4-BE49-F238E27FC236}">
                <a16:creationId xmlns:a16="http://schemas.microsoft.com/office/drawing/2014/main" id="{F7CB7EE6-A7BF-5E49-1223-F0283C63F66B}"/>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5908303A-12C0-7F4B-C557-4E5FB6F5702E}"/>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AEFF70E7-9F4F-5D37-A3E0-85E21E823DF7}"/>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AF58F40C-F49C-D753-BE2F-B3064AC6146F}"/>
              </a:ext>
            </a:extLst>
          </p:cNvPr>
          <p:cNvSpPr txBox="1"/>
          <p:nvPr/>
        </p:nvSpPr>
        <p:spPr>
          <a:xfrm>
            <a:off x="2971989" y="1037308"/>
            <a:ext cx="2654558" cy="2585323"/>
          </a:xfrm>
          <a:prstGeom prst="rect">
            <a:avLst/>
          </a:prstGeom>
          <a:noFill/>
          <a:ln>
            <a:noFill/>
          </a:ln>
        </p:spPr>
        <p:txBody>
          <a:bodyPr wrap="square" rtlCol="0">
            <a:spAutoFit/>
          </a:bodyPr>
          <a:lstStyle/>
          <a:p>
            <a:r>
              <a:rPr lang="en-US" dirty="0"/>
              <a:t>Ugh, the stench of rotten flesh. It’s coming from the inlet.  I wonder what could have possibly washed in from the. </a:t>
            </a:r>
          </a:p>
          <a:p>
            <a:r>
              <a:rPr lang="en-US" b="1" dirty="0"/>
              <a:t>Go</a:t>
            </a:r>
            <a:r>
              <a:rPr lang="en-US" dirty="0"/>
              <a:t> </a:t>
            </a:r>
            <a:r>
              <a:rPr lang="en-US" b="1" dirty="0"/>
              <a:t>south and let’s see if we can clear out whatever washed ashore. </a:t>
            </a:r>
          </a:p>
        </p:txBody>
      </p:sp>
      <p:sp>
        <p:nvSpPr>
          <p:cNvPr id="16" name="TextBox 15">
            <a:extLst>
              <a:ext uri="{FF2B5EF4-FFF2-40B4-BE49-F238E27FC236}">
                <a16:creationId xmlns:a16="http://schemas.microsoft.com/office/drawing/2014/main" id="{7EDCE737-2914-1B0A-AF2D-B6DA6483FB66}"/>
              </a:ext>
            </a:extLst>
          </p:cNvPr>
          <p:cNvSpPr txBox="1"/>
          <p:nvPr/>
        </p:nvSpPr>
        <p:spPr>
          <a:xfrm>
            <a:off x="4615109" y="340174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4</a:t>
            </a:r>
          </a:p>
        </p:txBody>
      </p:sp>
      <p:pic>
        <p:nvPicPr>
          <p:cNvPr id="3" name="Picture 2">
            <a:extLst>
              <a:ext uri="{FF2B5EF4-FFF2-40B4-BE49-F238E27FC236}">
                <a16:creationId xmlns:a16="http://schemas.microsoft.com/office/drawing/2014/main" id="{2E2F6FC0-FDDA-DF3F-6BAC-6EAFA5ACC315}"/>
              </a:ext>
            </a:extLst>
          </p:cNvPr>
          <p:cNvPicPr>
            <a:picLocks noChangeAspect="1"/>
          </p:cNvPicPr>
          <p:nvPr/>
        </p:nvPicPr>
        <p:blipFill>
          <a:blip r:embed="rId4"/>
          <a:stretch>
            <a:fillRect/>
          </a:stretch>
        </p:blipFill>
        <p:spPr>
          <a:xfrm>
            <a:off x="6235030" y="2962084"/>
            <a:ext cx="5681964" cy="5694158"/>
          </a:xfrm>
          <a:prstGeom prst="rect">
            <a:avLst/>
          </a:prstGeom>
        </p:spPr>
      </p:pic>
      <p:pic>
        <p:nvPicPr>
          <p:cNvPr id="10" name="Picture 9">
            <a:extLst>
              <a:ext uri="{FF2B5EF4-FFF2-40B4-BE49-F238E27FC236}">
                <a16:creationId xmlns:a16="http://schemas.microsoft.com/office/drawing/2014/main" id="{A2336BD4-D587-445C-BCD4-2BA4684835A4}"/>
              </a:ext>
            </a:extLst>
          </p:cNvPr>
          <p:cNvPicPr>
            <a:picLocks noChangeAspect="1"/>
          </p:cNvPicPr>
          <p:nvPr/>
        </p:nvPicPr>
        <p:blipFill>
          <a:blip r:embed="rId5"/>
          <a:stretch>
            <a:fillRect/>
          </a:stretch>
        </p:blipFill>
        <p:spPr>
          <a:xfrm>
            <a:off x="209083" y="2761209"/>
            <a:ext cx="5681964" cy="5694158"/>
          </a:xfrm>
          <a:prstGeom prst="rect">
            <a:avLst/>
          </a:prstGeom>
        </p:spPr>
      </p:pic>
    </p:spTree>
    <p:extLst>
      <p:ext uri="{BB962C8B-B14F-4D97-AF65-F5344CB8AC3E}">
        <p14:creationId xmlns:p14="http://schemas.microsoft.com/office/powerpoint/2010/main" val="254255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F3AB6-B483-3DAA-B5A0-A8B34F70132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948D4D59-88E1-CC86-67A7-587B9086C42C}"/>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12E8888F-5631-AAE4-BCA9-BB4C012EC4FE}"/>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03718637-678F-8B89-BB41-28D617E12E57}"/>
              </a:ext>
            </a:extLst>
          </p:cNvPr>
          <p:cNvPicPr>
            <a:picLocks noChangeAspect="1"/>
          </p:cNvPicPr>
          <p:nvPr/>
        </p:nvPicPr>
        <p:blipFill>
          <a:blip r:embed="rId3"/>
          <a:srcRect l="2258" t="6897" r="8870" b="50530"/>
          <a:stretch>
            <a:fillRect/>
          </a:stretch>
        </p:blipFill>
        <p:spPr>
          <a:xfrm rot="10800000">
            <a:off x="6235030" y="3752850"/>
            <a:ext cx="3397157" cy="1528727"/>
          </a:xfrm>
          <a:prstGeom prst="rect">
            <a:avLst/>
          </a:prstGeom>
          <a:ln>
            <a:noFill/>
          </a:ln>
        </p:spPr>
      </p:pic>
      <p:pic>
        <p:nvPicPr>
          <p:cNvPr id="4" name="Picture 3">
            <a:extLst>
              <a:ext uri="{FF2B5EF4-FFF2-40B4-BE49-F238E27FC236}">
                <a16:creationId xmlns:a16="http://schemas.microsoft.com/office/drawing/2014/main" id="{15B7C46D-1167-FF43-6E6C-EEFC97FE8027}"/>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D8385FD3-F54A-2F37-A93C-27D9C146608B}"/>
              </a:ext>
            </a:extLst>
          </p:cNvPr>
          <p:cNvPicPr>
            <a:picLocks noChangeAspect="1"/>
          </p:cNvPicPr>
          <p:nvPr/>
        </p:nvPicPr>
        <p:blipFill>
          <a:blip r:embed="rId3"/>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4BD15C11-84B1-A3F0-582B-D70C61B57741}"/>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F6E957E6-1C13-64B3-8BA7-1B481FFDBD8F}"/>
              </a:ext>
            </a:extLst>
          </p:cNvPr>
          <p:cNvSpPr txBox="1"/>
          <p:nvPr/>
        </p:nvSpPr>
        <p:spPr>
          <a:xfrm>
            <a:off x="6654794" y="1139653"/>
            <a:ext cx="2504755" cy="3416320"/>
          </a:xfrm>
          <a:prstGeom prst="rect">
            <a:avLst/>
          </a:prstGeom>
          <a:noFill/>
          <a:ln>
            <a:noFill/>
          </a:ln>
        </p:spPr>
        <p:txBody>
          <a:bodyPr wrap="square" rtlCol="0">
            <a:spAutoFit/>
          </a:bodyPr>
          <a:lstStyle/>
          <a:p>
            <a:r>
              <a:rPr lang="en-US" dirty="0"/>
              <a:t>The undead must be coming from the ocean. They wash down the inlet here and are infesting the swamp. Quickly, let’s finish up here and check Morgan’s Spiral for anything else that might have washed in. </a:t>
            </a:r>
          </a:p>
          <a:p>
            <a:r>
              <a:rPr lang="en-US" b="1" dirty="0"/>
              <a:t>Head north to the spiral.   </a:t>
            </a:r>
          </a:p>
        </p:txBody>
      </p:sp>
      <p:sp>
        <p:nvSpPr>
          <p:cNvPr id="9" name="TextBox 8">
            <a:extLst>
              <a:ext uri="{FF2B5EF4-FFF2-40B4-BE49-F238E27FC236}">
                <a16:creationId xmlns:a16="http://schemas.microsoft.com/office/drawing/2014/main" id="{9B67AE81-85B9-BB71-B90E-B654DBD7FB88}"/>
              </a:ext>
            </a:extLst>
          </p:cNvPr>
          <p:cNvSpPr txBox="1"/>
          <p:nvPr/>
        </p:nvSpPr>
        <p:spPr>
          <a:xfrm>
            <a:off x="8259126" y="4311518"/>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5</a:t>
            </a:r>
          </a:p>
        </p:txBody>
      </p:sp>
      <p:pic>
        <p:nvPicPr>
          <p:cNvPr id="11" name="Picture 10">
            <a:extLst>
              <a:ext uri="{FF2B5EF4-FFF2-40B4-BE49-F238E27FC236}">
                <a16:creationId xmlns:a16="http://schemas.microsoft.com/office/drawing/2014/main" id="{945C643D-FF69-2F98-BDA5-C38EC3789C05}"/>
              </a:ext>
            </a:extLst>
          </p:cNvPr>
          <p:cNvPicPr>
            <a:picLocks noChangeAspect="1"/>
          </p:cNvPicPr>
          <p:nvPr/>
        </p:nvPicPr>
        <p:blipFill>
          <a:blip r:embed="rId3"/>
          <a:srcRect l="2258" t="6897" r="6679" b="50530"/>
          <a:stretch>
            <a:fillRect/>
          </a:stretch>
        </p:blipFill>
        <p:spPr>
          <a:xfrm rot="10800000" flipH="1">
            <a:off x="2514815" y="2969436"/>
            <a:ext cx="3480933" cy="1528727"/>
          </a:xfrm>
          <a:prstGeom prst="rect">
            <a:avLst/>
          </a:prstGeom>
          <a:ln>
            <a:noFill/>
          </a:ln>
        </p:spPr>
      </p:pic>
      <p:pic>
        <p:nvPicPr>
          <p:cNvPr id="12" name="Picture 11">
            <a:extLst>
              <a:ext uri="{FF2B5EF4-FFF2-40B4-BE49-F238E27FC236}">
                <a16:creationId xmlns:a16="http://schemas.microsoft.com/office/drawing/2014/main" id="{11CA342D-F112-1C6F-DA99-96D5F44DF837}"/>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C19B3334-A820-37B5-6F7D-A18A6F0B9983}"/>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57597451-CC04-E8D1-024D-DAE466975CCF}"/>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809796BE-D66A-3E39-2D3B-4FF504F87788}"/>
              </a:ext>
            </a:extLst>
          </p:cNvPr>
          <p:cNvSpPr txBox="1"/>
          <p:nvPr/>
        </p:nvSpPr>
        <p:spPr>
          <a:xfrm>
            <a:off x="2971989" y="1037308"/>
            <a:ext cx="2654558" cy="2862322"/>
          </a:xfrm>
          <a:prstGeom prst="rect">
            <a:avLst/>
          </a:prstGeom>
          <a:noFill/>
          <a:ln>
            <a:noFill/>
          </a:ln>
        </p:spPr>
        <p:txBody>
          <a:bodyPr wrap="square" rtlCol="0">
            <a:spAutoFit/>
          </a:bodyPr>
          <a:lstStyle/>
          <a:p>
            <a:r>
              <a:rPr lang="en-US" dirty="0"/>
              <a:t>Morgan’s spiral has been infested with undead as well. Let’s move quickly, if we don’t get this under control the Grove could be in trouble. </a:t>
            </a:r>
          </a:p>
          <a:p>
            <a:endParaRPr lang="en-US" dirty="0"/>
          </a:p>
          <a:p>
            <a:r>
              <a:rPr lang="en-US" b="1" dirty="0"/>
              <a:t>Help clean up this mess and then we can continue north.</a:t>
            </a:r>
          </a:p>
        </p:txBody>
      </p:sp>
      <p:sp>
        <p:nvSpPr>
          <p:cNvPr id="16" name="TextBox 15">
            <a:extLst>
              <a:ext uri="{FF2B5EF4-FFF2-40B4-BE49-F238E27FC236}">
                <a16:creationId xmlns:a16="http://schemas.microsoft.com/office/drawing/2014/main" id="{37C7D39F-1065-A184-4B01-22AC3471E2AF}"/>
              </a:ext>
            </a:extLst>
          </p:cNvPr>
          <p:cNvSpPr txBox="1"/>
          <p:nvPr/>
        </p:nvSpPr>
        <p:spPr>
          <a:xfrm>
            <a:off x="4614870" y="3654190"/>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6</a:t>
            </a:r>
          </a:p>
        </p:txBody>
      </p:sp>
      <p:pic>
        <p:nvPicPr>
          <p:cNvPr id="3" name="Picture 2">
            <a:extLst>
              <a:ext uri="{FF2B5EF4-FFF2-40B4-BE49-F238E27FC236}">
                <a16:creationId xmlns:a16="http://schemas.microsoft.com/office/drawing/2014/main" id="{F3F8C04B-4990-32C3-A85A-56DA050EFC7E}"/>
              </a:ext>
            </a:extLst>
          </p:cNvPr>
          <p:cNvPicPr>
            <a:picLocks noChangeAspect="1"/>
          </p:cNvPicPr>
          <p:nvPr/>
        </p:nvPicPr>
        <p:blipFill>
          <a:blip r:embed="rId4"/>
          <a:stretch>
            <a:fillRect/>
          </a:stretch>
        </p:blipFill>
        <p:spPr>
          <a:xfrm>
            <a:off x="6318567" y="3913309"/>
            <a:ext cx="5681964" cy="5694158"/>
          </a:xfrm>
          <a:prstGeom prst="rect">
            <a:avLst/>
          </a:prstGeom>
        </p:spPr>
      </p:pic>
      <p:pic>
        <p:nvPicPr>
          <p:cNvPr id="5" name="Picture 4">
            <a:extLst>
              <a:ext uri="{FF2B5EF4-FFF2-40B4-BE49-F238E27FC236}">
                <a16:creationId xmlns:a16="http://schemas.microsoft.com/office/drawing/2014/main" id="{B29AE906-EC48-1678-1714-7C2370BBF88D}"/>
              </a:ext>
            </a:extLst>
          </p:cNvPr>
          <p:cNvPicPr>
            <a:picLocks noChangeAspect="1"/>
          </p:cNvPicPr>
          <p:nvPr/>
        </p:nvPicPr>
        <p:blipFill>
          <a:blip r:embed="rId5"/>
          <a:stretch>
            <a:fillRect/>
          </a:stretch>
        </p:blipFill>
        <p:spPr>
          <a:xfrm>
            <a:off x="85219" y="3146547"/>
            <a:ext cx="5681964" cy="5694158"/>
          </a:xfrm>
          <a:prstGeom prst="rect">
            <a:avLst/>
          </a:prstGeom>
        </p:spPr>
      </p:pic>
    </p:spTree>
    <p:extLst>
      <p:ext uri="{BB962C8B-B14F-4D97-AF65-F5344CB8AC3E}">
        <p14:creationId xmlns:p14="http://schemas.microsoft.com/office/powerpoint/2010/main" val="252479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5D5CE-2713-CA3D-FFD2-9FEBED728EF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22F9915-514E-5459-9818-6E9906DCCC6F}"/>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5F7A9781-7671-7116-025F-12A697E4CD6F}"/>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98FA559E-E6B8-7470-E175-39A25A315B73}"/>
              </a:ext>
            </a:extLst>
          </p:cNvPr>
          <p:cNvPicPr>
            <a:picLocks noChangeAspect="1"/>
          </p:cNvPicPr>
          <p:nvPr/>
        </p:nvPicPr>
        <p:blipFill>
          <a:blip r:embed="rId3"/>
          <a:srcRect l="2258" t="6897" r="8870" b="50530"/>
          <a:stretch>
            <a:fillRect/>
          </a:stretch>
        </p:blipFill>
        <p:spPr>
          <a:xfrm rot="10800000">
            <a:off x="6235030" y="3435499"/>
            <a:ext cx="3397157" cy="1528727"/>
          </a:xfrm>
          <a:prstGeom prst="rect">
            <a:avLst/>
          </a:prstGeom>
          <a:ln>
            <a:noFill/>
          </a:ln>
        </p:spPr>
      </p:pic>
      <p:pic>
        <p:nvPicPr>
          <p:cNvPr id="4" name="Picture 3">
            <a:extLst>
              <a:ext uri="{FF2B5EF4-FFF2-40B4-BE49-F238E27FC236}">
                <a16:creationId xmlns:a16="http://schemas.microsoft.com/office/drawing/2014/main" id="{03FCFFB2-9158-FFBA-68E6-F0EA98639566}"/>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42A7686D-31BF-DF6B-1DAE-FD952207D026}"/>
              </a:ext>
            </a:extLst>
          </p:cNvPr>
          <p:cNvPicPr>
            <a:picLocks noChangeAspect="1"/>
          </p:cNvPicPr>
          <p:nvPr/>
        </p:nvPicPr>
        <p:blipFill>
          <a:blip r:embed="rId3"/>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303E64F7-F72E-99D9-2E8B-029AAF7C1F34}"/>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27F832A0-1259-96CD-D287-19B60D983E9F}"/>
              </a:ext>
            </a:extLst>
          </p:cNvPr>
          <p:cNvSpPr txBox="1"/>
          <p:nvPr/>
        </p:nvSpPr>
        <p:spPr>
          <a:xfrm>
            <a:off x="6654794" y="1139653"/>
            <a:ext cx="2504755" cy="3139321"/>
          </a:xfrm>
          <a:prstGeom prst="rect">
            <a:avLst/>
          </a:prstGeom>
          <a:noFill/>
          <a:ln>
            <a:noFill/>
          </a:ln>
        </p:spPr>
        <p:txBody>
          <a:bodyPr wrap="square" rtlCol="0">
            <a:spAutoFit/>
          </a:bodyPr>
          <a:lstStyle/>
          <a:p>
            <a:r>
              <a:rPr lang="en-US" dirty="0"/>
              <a:t>Ugh, </a:t>
            </a:r>
            <a:r>
              <a:rPr lang="en-US" b="1" dirty="0">
                <a:solidFill>
                  <a:srgbClr val="C00000"/>
                </a:solidFill>
                <a:latin typeface="Harrington" panose="04040505050A02020702" pitchFamily="82" charset="0"/>
              </a:rPr>
              <a:t>Nightmare Court</a:t>
            </a:r>
            <a:r>
              <a:rPr lang="en-US" dirty="0"/>
              <a:t>, and hidden here under the cover of the undead.  Help out Warden </a:t>
            </a:r>
            <a:r>
              <a:rPr lang="en-US" dirty="0" err="1"/>
              <a:t>Alarin</a:t>
            </a:r>
            <a:r>
              <a:rPr lang="en-US" dirty="0"/>
              <a:t> to slow them down and then we will </a:t>
            </a:r>
            <a:r>
              <a:rPr lang="en-US" b="1" dirty="0"/>
              <a:t>continue west through the pass to see where else the undead has popped up.</a:t>
            </a:r>
          </a:p>
        </p:txBody>
      </p:sp>
      <p:sp>
        <p:nvSpPr>
          <p:cNvPr id="9" name="TextBox 8">
            <a:extLst>
              <a:ext uri="{FF2B5EF4-FFF2-40B4-BE49-F238E27FC236}">
                <a16:creationId xmlns:a16="http://schemas.microsoft.com/office/drawing/2014/main" id="{6039FC78-B52C-BB1F-BC80-B01E2793305B}"/>
              </a:ext>
            </a:extLst>
          </p:cNvPr>
          <p:cNvSpPr txBox="1"/>
          <p:nvPr/>
        </p:nvSpPr>
        <p:spPr>
          <a:xfrm>
            <a:off x="8259126" y="3994167"/>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7</a:t>
            </a:r>
          </a:p>
        </p:txBody>
      </p:sp>
      <p:pic>
        <p:nvPicPr>
          <p:cNvPr id="11" name="Picture 10">
            <a:extLst>
              <a:ext uri="{FF2B5EF4-FFF2-40B4-BE49-F238E27FC236}">
                <a16:creationId xmlns:a16="http://schemas.microsoft.com/office/drawing/2014/main" id="{052641E3-C3F5-7B87-EFB3-574F779A956E}"/>
              </a:ext>
            </a:extLst>
          </p:cNvPr>
          <p:cNvPicPr>
            <a:picLocks noChangeAspect="1"/>
          </p:cNvPicPr>
          <p:nvPr/>
        </p:nvPicPr>
        <p:blipFill>
          <a:blip r:embed="rId3"/>
          <a:srcRect l="2258" t="6897" r="6679" b="50530"/>
          <a:stretch>
            <a:fillRect/>
          </a:stretch>
        </p:blipFill>
        <p:spPr>
          <a:xfrm rot="10800000" flipH="1">
            <a:off x="2514818" y="3263628"/>
            <a:ext cx="3480933" cy="1528727"/>
          </a:xfrm>
          <a:prstGeom prst="rect">
            <a:avLst/>
          </a:prstGeom>
          <a:ln>
            <a:noFill/>
          </a:ln>
        </p:spPr>
      </p:pic>
      <p:pic>
        <p:nvPicPr>
          <p:cNvPr id="12" name="Picture 11">
            <a:extLst>
              <a:ext uri="{FF2B5EF4-FFF2-40B4-BE49-F238E27FC236}">
                <a16:creationId xmlns:a16="http://schemas.microsoft.com/office/drawing/2014/main" id="{7FEE2898-2FF7-0188-E2CA-56C165564965}"/>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6E5DC96C-D61F-FCC6-11A0-3592CC5F5170}"/>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5C393272-3782-D46F-81C8-899869DC4CDE}"/>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25CF99BC-69A7-DC61-4DD6-F891A9F3A3D6}"/>
              </a:ext>
            </a:extLst>
          </p:cNvPr>
          <p:cNvSpPr txBox="1"/>
          <p:nvPr/>
        </p:nvSpPr>
        <p:spPr>
          <a:xfrm>
            <a:off x="2971989" y="1037308"/>
            <a:ext cx="2654558" cy="3139321"/>
          </a:xfrm>
          <a:prstGeom prst="rect">
            <a:avLst/>
          </a:prstGeom>
          <a:noFill/>
          <a:ln>
            <a:noFill/>
          </a:ln>
        </p:spPr>
        <p:txBody>
          <a:bodyPr wrap="square" rtlCol="0">
            <a:spAutoFit/>
          </a:bodyPr>
          <a:lstStyle/>
          <a:p>
            <a:r>
              <a:rPr lang="en-US" dirty="0"/>
              <a:t>Well look here. Another hidden </a:t>
            </a:r>
            <a:r>
              <a:rPr lang="en-US" b="1" dirty="0">
                <a:solidFill>
                  <a:srgbClr val="C00000"/>
                </a:solidFill>
                <a:latin typeface="Harrington" panose="04040505050A02020702" pitchFamily="82" charset="0"/>
              </a:rPr>
              <a:t>Nightmare Court </a:t>
            </a:r>
            <a:r>
              <a:rPr lang="en-US" dirty="0"/>
              <a:t>base..? No it’s an enclave, a den of nightmares.  We will have to figure a way in later…lets keep going to see if there are more undead ahead. </a:t>
            </a:r>
          </a:p>
          <a:p>
            <a:r>
              <a:rPr lang="en-US" b="1" dirty="0"/>
              <a:t>Let’s check on our local tribe of </a:t>
            </a:r>
            <a:r>
              <a:rPr lang="en-US" b="1" dirty="0" err="1"/>
              <a:t>hylek</a:t>
            </a:r>
            <a:r>
              <a:rPr lang="en-US" b="1" dirty="0"/>
              <a:t>.</a:t>
            </a:r>
          </a:p>
        </p:txBody>
      </p:sp>
      <p:sp>
        <p:nvSpPr>
          <p:cNvPr id="16" name="TextBox 15">
            <a:extLst>
              <a:ext uri="{FF2B5EF4-FFF2-40B4-BE49-F238E27FC236}">
                <a16:creationId xmlns:a16="http://schemas.microsoft.com/office/drawing/2014/main" id="{0F8AEB72-47EF-73DF-FBF2-531BC814D5FC}"/>
              </a:ext>
            </a:extLst>
          </p:cNvPr>
          <p:cNvSpPr txBox="1"/>
          <p:nvPr/>
        </p:nvSpPr>
        <p:spPr>
          <a:xfrm>
            <a:off x="4614873" y="3948382"/>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8</a:t>
            </a:r>
          </a:p>
        </p:txBody>
      </p:sp>
      <p:pic>
        <p:nvPicPr>
          <p:cNvPr id="10" name="Picture 9">
            <a:extLst>
              <a:ext uri="{FF2B5EF4-FFF2-40B4-BE49-F238E27FC236}">
                <a16:creationId xmlns:a16="http://schemas.microsoft.com/office/drawing/2014/main" id="{03E45C3C-9DE2-EFEC-4EF1-6D4CF6292A6B}"/>
              </a:ext>
            </a:extLst>
          </p:cNvPr>
          <p:cNvPicPr>
            <a:picLocks noChangeAspect="1"/>
          </p:cNvPicPr>
          <p:nvPr/>
        </p:nvPicPr>
        <p:blipFill>
          <a:blip r:embed="rId4"/>
          <a:stretch>
            <a:fillRect/>
          </a:stretch>
        </p:blipFill>
        <p:spPr>
          <a:xfrm>
            <a:off x="6318567" y="4378559"/>
            <a:ext cx="5681964" cy="5694158"/>
          </a:xfrm>
          <a:prstGeom prst="rect">
            <a:avLst/>
          </a:prstGeom>
        </p:spPr>
      </p:pic>
      <p:pic>
        <p:nvPicPr>
          <p:cNvPr id="17" name="Picture 16">
            <a:extLst>
              <a:ext uri="{FF2B5EF4-FFF2-40B4-BE49-F238E27FC236}">
                <a16:creationId xmlns:a16="http://schemas.microsoft.com/office/drawing/2014/main" id="{1E98D0B2-2E5D-1F1B-DD71-E5FCB8BFD8A0}"/>
              </a:ext>
            </a:extLst>
          </p:cNvPr>
          <p:cNvPicPr>
            <a:picLocks noChangeAspect="1"/>
          </p:cNvPicPr>
          <p:nvPr/>
        </p:nvPicPr>
        <p:blipFill>
          <a:blip r:embed="rId5"/>
          <a:stretch>
            <a:fillRect/>
          </a:stretch>
        </p:blipFill>
        <p:spPr>
          <a:xfrm>
            <a:off x="343186" y="4073144"/>
            <a:ext cx="5681964" cy="5694158"/>
          </a:xfrm>
          <a:prstGeom prst="rect">
            <a:avLst/>
          </a:prstGeom>
        </p:spPr>
      </p:pic>
    </p:spTree>
    <p:extLst>
      <p:ext uri="{BB962C8B-B14F-4D97-AF65-F5344CB8AC3E}">
        <p14:creationId xmlns:p14="http://schemas.microsoft.com/office/powerpoint/2010/main" val="103905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D7078-B0CE-9BE7-D31B-5E43D99BFD3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66DC8073-54E6-2245-378C-0392D8A353EF}"/>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8A7DC78D-486E-5BA7-440E-F40C22B23A5F}"/>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3F8BB4F7-BB90-FC6F-B69C-7607732869B4}"/>
              </a:ext>
            </a:extLst>
          </p:cNvPr>
          <p:cNvPicPr>
            <a:picLocks noChangeAspect="1"/>
          </p:cNvPicPr>
          <p:nvPr/>
        </p:nvPicPr>
        <p:blipFill>
          <a:blip r:embed="rId3"/>
          <a:srcRect l="2258" t="6897" r="8870" b="50530"/>
          <a:stretch>
            <a:fillRect/>
          </a:stretch>
        </p:blipFill>
        <p:spPr>
          <a:xfrm rot="10800000">
            <a:off x="6235030" y="3051065"/>
            <a:ext cx="3397157" cy="1528727"/>
          </a:xfrm>
          <a:prstGeom prst="rect">
            <a:avLst/>
          </a:prstGeom>
          <a:ln>
            <a:noFill/>
          </a:ln>
        </p:spPr>
      </p:pic>
      <p:pic>
        <p:nvPicPr>
          <p:cNvPr id="4" name="Picture 3">
            <a:extLst>
              <a:ext uri="{FF2B5EF4-FFF2-40B4-BE49-F238E27FC236}">
                <a16:creationId xmlns:a16="http://schemas.microsoft.com/office/drawing/2014/main" id="{3EC67334-5321-09AF-DBBE-91F3ABF6C51C}"/>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C5BA6D6B-24BE-9938-C05B-79CA799A70D9}"/>
              </a:ext>
            </a:extLst>
          </p:cNvPr>
          <p:cNvPicPr>
            <a:picLocks noChangeAspect="1"/>
          </p:cNvPicPr>
          <p:nvPr/>
        </p:nvPicPr>
        <p:blipFill>
          <a:blip r:embed="rId3"/>
          <a:srcRect l="5895" t="28305" b="53392"/>
          <a:stretch>
            <a:fillRect/>
          </a:stretch>
        </p:blipFill>
        <p:spPr>
          <a:xfrm>
            <a:off x="6235031" y="2057400"/>
            <a:ext cx="3597187" cy="1695450"/>
          </a:xfrm>
          <a:prstGeom prst="rect">
            <a:avLst/>
          </a:prstGeom>
          <a:ln>
            <a:noFill/>
          </a:ln>
        </p:spPr>
      </p:pic>
      <p:pic>
        <p:nvPicPr>
          <p:cNvPr id="7" name="Picture 6">
            <a:extLst>
              <a:ext uri="{FF2B5EF4-FFF2-40B4-BE49-F238E27FC236}">
                <a16:creationId xmlns:a16="http://schemas.microsoft.com/office/drawing/2014/main" id="{F6064A47-EC2A-10CC-125A-3C32941BD500}"/>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C513079A-F838-DF9E-F3C1-96AB76141A33}"/>
              </a:ext>
            </a:extLst>
          </p:cNvPr>
          <p:cNvSpPr txBox="1"/>
          <p:nvPr/>
        </p:nvSpPr>
        <p:spPr>
          <a:xfrm>
            <a:off x="6654794" y="1139653"/>
            <a:ext cx="2504755" cy="2585323"/>
          </a:xfrm>
          <a:prstGeom prst="rect">
            <a:avLst/>
          </a:prstGeom>
          <a:noFill/>
          <a:ln>
            <a:noFill/>
          </a:ln>
        </p:spPr>
        <p:txBody>
          <a:bodyPr wrap="square" rtlCol="0">
            <a:spAutoFit/>
          </a:bodyPr>
          <a:lstStyle/>
          <a:p>
            <a:r>
              <a:rPr lang="en-US" dirty="0"/>
              <a:t>The Captain here tells me of undead which slipped by the Krait.  Let’s clear out the beach and head over to Bay Haven. </a:t>
            </a:r>
          </a:p>
          <a:p>
            <a:r>
              <a:rPr lang="en-US" b="1" dirty="0"/>
              <a:t>You can see the fort in the distance, just to the west.</a:t>
            </a:r>
          </a:p>
        </p:txBody>
      </p:sp>
      <p:sp>
        <p:nvSpPr>
          <p:cNvPr id="9" name="TextBox 8">
            <a:extLst>
              <a:ext uri="{FF2B5EF4-FFF2-40B4-BE49-F238E27FC236}">
                <a16:creationId xmlns:a16="http://schemas.microsoft.com/office/drawing/2014/main" id="{70F5F0C0-4D09-B0D5-D202-EB95D190A420}"/>
              </a:ext>
            </a:extLst>
          </p:cNvPr>
          <p:cNvSpPr txBox="1"/>
          <p:nvPr/>
        </p:nvSpPr>
        <p:spPr>
          <a:xfrm>
            <a:off x="8259126" y="360973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10</a:t>
            </a:r>
          </a:p>
        </p:txBody>
      </p:sp>
      <p:pic>
        <p:nvPicPr>
          <p:cNvPr id="11" name="Picture 10">
            <a:extLst>
              <a:ext uri="{FF2B5EF4-FFF2-40B4-BE49-F238E27FC236}">
                <a16:creationId xmlns:a16="http://schemas.microsoft.com/office/drawing/2014/main" id="{742C59ED-234E-C629-30A4-98805F6E4339}"/>
              </a:ext>
            </a:extLst>
          </p:cNvPr>
          <p:cNvPicPr>
            <a:picLocks noChangeAspect="1"/>
          </p:cNvPicPr>
          <p:nvPr/>
        </p:nvPicPr>
        <p:blipFill>
          <a:blip r:embed="rId3"/>
          <a:srcRect l="2258" t="6897" r="6679" b="50530"/>
          <a:stretch>
            <a:fillRect/>
          </a:stretch>
        </p:blipFill>
        <p:spPr>
          <a:xfrm rot="10800000" flipH="1">
            <a:off x="2531297" y="2941529"/>
            <a:ext cx="3480933" cy="1528727"/>
          </a:xfrm>
          <a:prstGeom prst="rect">
            <a:avLst/>
          </a:prstGeom>
          <a:ln>
            <a:noFill/>
          </a:ln>
        </p:spPr>
      </p:pic>
      <p:pic>
        <p:nvPicPr>
          <p:cNvPr id="12" name="Picture 11">
            <a:extLst>
              <a:ext uri="{FF2B5EF4-FFF2-40B4-BE49-F238E27FC236}">
                <a16:creationId xmlns:a16="http://schemas.microsoft.com/office/drawing/2014/main" id="{AEA60446-F78D-EACA-91FF-9B08DE19CAAE}"/>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076F35EA-5E85-2193-C6DE-6789D8ED3A49}"/>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C13268C4-A3FC-1BBA-F64C-3701381140DD}"/>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A9567F83-23D9-EE56-2B0B-08BDAA56E62C}"/>
              </a:ext>
            </a:extLst>
          </p:cNvPr>
          <p:cNvSpPr txBox="1"/>
          <p:nvPr/>
        </p:nvSpPr>
        <p:spPr>
          <a:xfrm>
            <a:off x="2971989" y="1037308"/>
            <a:ext cx="2654558" cy="2862322"/>
          </a:xfrm>
          <a:prstGeom prst="rect">
            <a:avLst/>
          </a:prstGeom>
          <a:noFill/>
          <a:ln>
            <a:noFill/>
          </a:ln>
        </p:spPr>
        <p:txBody>
          <a:bodyPr wrap="square" rtlCol="0">
            <a:spAutoFit/>
          </a:bodyPr>
          <a:lstStyle/>
          <a:p>
            <a:r>
              <a:rPr lang="en-US" dirty="0"/>
              <a:t>A local fight between our friendly frogs and these Krait. Such vicious creatures, </a:t>
            </a:r>
            <a:r>
              <a:rPr lang="en-US" dirty="0" err="1"/>
              <a:t>atleast</a:t>
            </a:r>
            <a:r>
              <a:rPr lang="en-US" dirty="0"/>
              <a:t> we don’t have to worry about undead taking root here.  </a:t>
            </a:r>
          </a:p>
          <a:p>
            <a:r>
              <a:rPr lang="en-US" b="1" dirty="0"/>
              <a:t>Follow the shore west, over to Brigid’s Overlook.</a:t>
            </a:r>
          </a:p>
        </p:txBody>
      </p:sp>
      <p:sp>
        <p:nvSpPr>
          <p:cNvPr id="16" name="TextBox 15">
            <a:extLst>
              <a:ext uri="{FF2B5EF4-FFF2-40B4-BE49-F238E27FC236}">
                <a16:creationId xmlns:a16="http://schemas.microsoft.com/office/drawing/2014/main" id="{60ADABD8-019E-0FE6-ABFE-4CDE6EF47C41}"/>
              </a:ext>
            </a:extLst>
          </p:cNvPr>
          <p:cNvSpPr txBox="1"/>
          <p:nvPr/>
        </p:nvSpPr>
        <p:spPr>
          <a:xfrm>
            <a:off x="4631352" y="362628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9</a:t>
            </a:r>
          </a:p>
        </p:txBody>
      </p:sp>
      <p:pic>
        <p:nvPicPr>
          <p:cNvPr id="3" name="Picture 2">
            <a:extLst>
              <a:ext uri="{FF2B5EF4-FFF2-40B4-BE49-F238E27FC236}">
                <a16:creationId xmlns:a16="http://schemas.microsoft.com/office/drawing/2014/main" id="{4376D297-A542-7C39-F3D3-242FDCF2624D}"/>
              </a:ext>
            </a:extLst>
          </p:cNvPr>
          <p:cNvPicPr>
            <a:picLocks noChangeAspect="1"/>
          </p:cNvPicPr>
          <p:nvPr/>
        </p:nvPicPr>
        <p:blipFill>
          <a:blip r:embed="rId4"/>
          <a:stretch>
            <a:fillRect/>
          </a:stretch>
        </p:blipFill>
        <p:spPr>
          <a:xfrm>
            <a:off x="-280361" y="2353571"/>
            <a:ext cx="5681964" cy="5694158"/>
          </a:xfrm>
          <a:prstGeom prst="rect">
            <a:avLst/>
          </a:prstGeom>
        </p:spPr>
      </p:pic>
      <p:pic>
        <p:nvPicPr>
          <p:cNvPr id="5" name="Picture 4">
            <a:extLst>
              <a:ext uri="{FF2B5EF4-FFF2-40B4-BE49-F238E27FC236}">
                <a16:creationId xmlns:a16="http://schemas.microsoft.com/office/drawing/2014/main" id="{6B7C0904-32A9-B00B-E54B-658ABCDE8E94}"/>
              </a:ext>
            </a:extLst>
          </p:cNvPr>
          <p:cNvPicPr>
            <a:picLocks noChangeAspect="1"/>
          </p:cNvPicPr>
          <p:nvPr/>
        </p:nvPicPr>
        <p:blipFill>
          <a:blip r:embed="rId5"/>
          <a:stretch>
            <a:fillRect/>
          </a:stretch>
        </p:blipFill>
        <p:spPr>
          <a:xfrm>
            <a:off x="6819722" y="2432314"/>
            <a:ext cx="5681964" cy="5694158"/>
          </a:xfrm>
          <a:prstGeom prst="rect">
            <a:avLst/>
          </a:prstGeom>
        </p:spPr>
      </p:pic>
    </p:spTree>
    <p:extLst>
      <p:ext uri="{BB962C8B-B14F-4D97-AF65-F5344CB8AC3E}">
        <p14:creationId xmlns:p14="http://schemas.microsoft.com/office/powerpoint/2010/main" val="409232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13CBE-7260-3ADA-D1A0-CBCF9C4CC18E}"/>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0F3F3E17-6982-C7B8-CE74-27DD063770CD}"/>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B6016BED-1399-D3FA-9B7D-948C5456D434}"/>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F03DEBF3-F25A-7FDB-0AB7-033DA86C1812}"/>
              </a:ext>
            </a:extLst>
          </p:cNvPr>
          <p:cNvPicPr>
            <a:picLocks noChangeAspect="1"/>
          </p:cNvPicPr>
          <p:nvPr/>
        </p:nvPicPr>
        <p:blipFill>
          <a:blip r:embed="rId3"/>
          <a:srcRect l="2258" t="6897" r="8870" b="50530"/>
          <a:stretch>
            <a:fillRect/>
          </a:stretch>
        </p:blipFill>
        <p:spPr>
          <a:xfrm rot="10800000">
            <a:off x="6235030" y="2428765"/>
            <a:ext cx="3397157" cy="1528727"/>
          </a:xfrm>
          <a:prstGeom prst="rect">
            <a:avLst/>
          </a:prstGeom>
          <a:ln>
            <a:noFill/>
          </a:ln>
        </p:spPr>
      </p:pic>
      <p:pic>
        <p:nvPicPr>
          <p:cNvPr id="4" name="Picture 3">
            <a:extLst>
              <a:ext uri="{FF2B5EF4-FFF2-40B4-BE49-F238E27FC236}">
                <a16:creationId xmlns:a16="http://schemas.microsoft.com/office/drawing/2014/main" id="{8D7A45FE-E3B7-B6BB-9B45-225690928A8A}"/>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5DC6EFEB-944A-0EBF-0F55-3EEB514F7CC5}"/>
              </a:ext>
            </a:extLst>
          </p:cNvPr>
          <p:cNvPicPr>
            <a:picLocks noChangeAspect="1"/>
          </p:cNvPicPr>
          <p:nvPr/>
        </p:nvPicPr>
        <p:blipFill>
          <a:blip r:embed="rId3"/>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2B02A1FD-CAD9-8723-303F-5C242E3E7881}"/>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00EB95DF-33D2-DF27-9F22-C6D6BBECA976}"/>
              </a:ext>
            </a:extLst>
          </p:cNvPr>
          <p:cNvSpPr txBox="1"/>
          <p:nvPr/>
        </p:nvSpPr>
        <p:spPr>
          <a:xfrm>
            <a:off x="6654794" y="1139653"/>
            <a:ext cx="2504755" cy="2031325"/>
          </a:xfrm>
          <a:prstGeom prst="rect">
            <a:avLst/>
          </a:prstGeom>
          <a:noFill/>
          <a:ln>
            <a:noFill/>
          </a:ln>
        </p:spPr>
        <p:txBody>
          <a:bodyPr wrap="square" rtlCol="0">
            <a:spAutoFit/>
          </a:bodyPr>
          <a:lstStyle/>
          <a:p>
            <a:r>
              <a:rPr lang="en-US" dirty="0" err="1"/>
              <a:t>Shhh</a:t>
            </a:r>
            <a:r>
              <a:rPr lang="en-US" dirty="0"/>
              <a:t>.. Quiet. It’s another </a:t>
            </a:r>
            <a:r>
              <a:rPr lang="en-US" b="1" dirty="0">
                <a:solidFill>
                  <a:srgbClr val="C00000"/>
                </a:solidFill>
                <a:latin typeface="Harrington" panose="04040505050A02020702" pitchFamily="82" charset="0"/>
              </a:rPr>
              <a:t>Court’s</a:t>
            </a:r>
            <a:r>
              <a:rPr lang="en-US" dirty="0"/>
              <a:t> den. Sharpen your blades… because mine hunger to prune this thorned hedge. </a:t>
            </a:r>
          </a:p>
          <a:p>
            <a:r>
              <a:rPr lang="en-US" b="1" dirty="0"/>
              <a:t>Meet you at the back.</a:t>
            </a:r>
          </a:p>
        </p:txBody>
      </p:sp>
      <p:sp>
        <p:nvSpPr>
          <p:cNvPr id="9" name="TextBox 8">
            <a:extLst>
              <a:ext uri="{FF2B5EF4-FFF2-40B4-BE49-F238E27FC236}">
                <a16:creationId xmlns:a16="http://schemas.microsoft.com/office/drawing/2014/main" id="{5AC50A77-1499-13E6-D29B-4B1DEA5F3227}"/>
              </a:ext>
            </a:extLst>
          </p:cNvPr>
          <p:cNvSpPr txBox="1"/>
          <p:nvPr/>
        </p:nvSpPr>
        <p:spPr>
          <a:xfrm>
            <a:off x="8259126" y="298743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12</a:t>
            </a:r>
          </a:p>
        </p:txBody>
      </p:sp>
      <p:pic>
        <p:nvPicPr>
          <p:cNvPr id="11" name="Picture 10">
            <a:extLst>
              <a:ext uri="{FF2B5EF4-FFF2-40B4-BE49-F238E27FC236}">
                <a16:creationId xmlns:a16="http://schemas.microsoft.com/office/drawing/2014/main" id="{3DC1F857-6802-BDBB-7458-01EC8A13DC2E}"/>
              </a:ext>
            </a:extLst>
          </p:cNvPr>
          <p:cNvPicPr>
            <a:picLocks noChangeAspect="1"/>
          </p:cNvPicPr>
          <p:nvPr/>
        </p:nvPicPr>
        <p:blipFill>
          <a:blip r:embed="rId3"/>
          <a:srcRect l="2258" t="6897" r="6679" b="50530"/>
          <a:stretch>
            <a:fillRect/>
          </a:stretch>
        </p:blipFill>
        <p:spPr>
          <a:xfrm rot="10800000" flipH="1">
            <a:off x="2531297" y="2941529"/>
            <a:ext cx="3480933" cy="1528727"/>
          </a:xfrm>
          <a:prstGeom prst="rect">
            <a:avLst/>
          </a:prstGeom>
          <a:ln>
            <a:noFill/>
          </a:ln>
        </p:spPr>
      </p:pic>
      <p:pic>
        <p:nvPicPr>
          <p:cNvPr id="12" name="Picture 11">
            <a:extLst>
              <a:ext uri="{FF2B5EF4-FFF2-40B4-BE49-F238E27FC236}">
                <a16:creationId xmlns:a16="http://schemas.microsoft.com/office/drawing/2014/main" id="{600D82CB-9F82-00D9-4818-7A8CA63A74AD}"/>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E6014F25-A15D-8E2A-59DE-545D7E0548D0}"/>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C4CC4B20-D066-69D6-F7D9-F57B842EBC6E}"/>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35A7271C-E21F-148C-087B-87989CFAF5CE}"/>
              </a:ext>
            </a:extLst>
          </p:cNvPr>
          <p:cNvSpPr txBox="1"/>
          <p:nvPr/>
        </p:nvSpPr>
        <p:spPr>
          <a:xfrm>
            <a:off x="2971989" y="1037308"/>
            <a:ext cx="2590371" cy="2862322"/>
          </a:xfrm>
          <a:prstGeom prst="rect">
            <a:avLst/>
          </a:prstGeom>
          <a:noFill/>
          <a:ln>
            <a:noFill/>
          </a:ln>
        </p:spPr>
        <p:txBody>
          <a:bodyPr wrap="square" rtlCol="0">
            <a:spAutoFit/>
          </a:bodyPr>
          <a:lstStyle/>
          <a:p>
            <a:r>
              <a:rPr lang="en-US" dirty="0"/>
              <a:t>As if undead are not bad enough, Sheriff Nora here tells me that the </a:t>
            </a:r>
            <a:r>
              <a:rPr lang="en-US" b="1" dirty="0">
                <a:solidFill>
                  <a:srgbClr val="C00000"/>
                </a:solidFill>
                <a:latin typeface="Harrington" panose="04040505050A02020702" pitchFamily="82" charset="0"/>
              </a:rPr>
              <a:t>Nightmare Court </a:t>
            </a:r>
            <a:r>
              <a:rPr lang="en-US" dirty="0"/>
              <a:t>have been attacking traders to the southwest.  </a:t>
            </a:r>
          </a:p>
          <a:p>
            <a:r>
              <a:rPr lang="en-US" b="1" dirty="0"/>
              <a:t>Meet me along the western cliff together we can stamp out this weed.</a:t>
            </a:r>
          </a:p>
        </p:txBody>
      </p:sp>
      <p:sp>
        <p:nvSpPr>
          <p:cNvPr id="16" name="TextBox 15">
            <a:extLst>
              <a:ext uri="{FF2B5EF4-FFF2-40B4-BE49-F238E27FC236}">
                <a16:creationId xmlns:a16="http://schemas.microsoft.com/office/drawing/2014/main" id="{13DD34B8-B935-49A4-926B-F5FC2F77DC83}"/>
              </a:ext>
            </a:extLst>
          </p:cNvPr>
          <p:cNvSpPr txBox="1"/>
          <p:nvPr/>
        </p:nvSpPr>
        <p:spPr>
          <a:xfrm>
            <a:off x="4631352" y="362628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11</a:t>
            </a:r>
          </a:p>
        </p:txBody>
      </p:sp>
      <p:pic>
        <p:nvPicPr>
          <p:cNvPr id="3" name="Picture 2">
            <a:extLst>
              <a:ext uri="{FF2B5EF4-FFF2-40B4-BE49-F238E27FC236}">
                <a16:creationId xmlns:a16="http://schemas.microsoft.com/office/drawing/2014/main" id="{E74B19B7-DF6C-8E0E-F024-F977ABECBA6E}"/>
              </a:ext>
            </a:extLst>
          </p:cNvPr>
          <p:cNvPicPr>
            <a:picLocks noChangeAspect="1"/>
          </p:cNvPicPr>
          <p:nvPr/>
        </p:nvPicPr>
        <p:blipFill>
          <a:blip r:embed="rId4"/>
          <a:stretch>
            <a:fillRect/>
          </a:stretch>
        </p:blipFill>
        <p:spPr>
          <a:xfrm>
            <a:off x="-249100" y="2941529"/>
            <a:ext cx="5681964" cy="5694158"/>
          </a:xfrm>
          <a:prstGeom prst="rect">
            <a:avLst/>
          </a:prstGeom>
        </p:spPr>
      </p:pic>
      <p:pic>
        <p:nvPicPr>
          <p:cNvPr id="5" name="Picture 4">
            <a:extLst>
              <a:ext uri="{FF2B5EF4-FFF2-40B4-BE49-F238E27FC236}">
                <a16:creationId xmlns:a16="http://schemas.microsoft.com/office/drawing/2014/main" id="{B249D584-63D5-2CB2-44EA-3E3AECDFBA24}"/>
              </a:ext>
            </a:extLst>
          </p:cNvPr>
          <p:cNvPicPr>
            <a:picLocks noChangeAspect="1"/>
          </p:cNvPicPr>
          <p:nvPr/>
        </p:nvPicPr>
        <p:blipFill>
          <a:blip r:embed="rId5"/>
          <a:stretch>
            <a:fillRect/>
          </a:stretch>
        </p:blipFill>
        <p:spPr>
          <a:xfrm>
            <a:off x="6344247" y="3170978"/>
            <a:ext cx="5681964" cy="5694158"/>
          </a:xfrm>
          <a:prstGeom prst="rect">
            <a:avLst/>
          </a:prstGeom>
        </p:spPr>
      </p:pic>
    </p:spTree>
    <p:extLst>
      <p:ext uri="{BB962C8B-B14F-4D97-AF65-F5344CB8AC3E}">
        <p14:creationId xmlns:p14="http://schemas.microsoft.com/office/powerpoint/2010/main" val="336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3745C-65E1-88E5-969D-5257BA04A8CA}"/>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669DE97E-EB48-1E1A-349B-590FD35EFE28}"/>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5FBED177-0493-6902-4F12-6B9AEE7935F6}"/>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E9DEFEC5-63B9-B1A8-CCCF-BD08598CE6A6}"/>
              </a:ext>
            </a:extLst>
          </p:cNvPr>
          <p:cNvPicPr>
            <a:picLocks noChangeAspect="1"/>
          </p:cNvPicPr>
          <p:nvPr/>
        </p:nvPicPr>
        <p:blipFill>
          <a:blip r:embed="rId3"/>
          <a:srcRect l="2258" t="6897" r="8870" b="50530"/>
          <a:stretch>
            <a:fillRect/>
          </a:stretch>
        </p:blipFill>
        <p:spPr>
          <a:xfrm rot="10800000">
            <a:off x="6235030" y="2428765"/>
            <a:ext cx="3397157" cy="1528727"/>
          </a:xfrm>
          <a:prstGeom prst="rect">
            <a:avLst/>
          </a:prstGeom>
          <a:ln>
            <a:noFill/>
          </a:ln>
        </p:spPr>
      </p:pic>
      <p:pic>
        <p:nvPicPr>
          <p:cNvPr id="4" name="Picture 3">
            <a:extLst>
              <a:ext uri="{FF2B5EF4-FFF2-40B4-BE49-F238E27FC236}">
                <a16:creationId xmlns:a16="http://schemas.microsoft.com/office/drawing/2014/main" id="{9D784886-B5D0-9FEE-89DE-025FBBD52527}"/>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7B89FCE4-BBFA-5FD1-23AC-B70EFADD7163}"/>
              </a:ext>
            </a:extLst>
          </p:cNvPr>
          <p:cNvPicPr>
            <a:picLocks noChangeAspect="1"/>
          </p:cNvPicPr>
          <p:nvPr/>
        </p:nvPicPr>
        <p:blipFill>
          <a:blip r:embed="rId3"/>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542ABAB1-4580-FF2A-18F7-71075C63ADF0}"/>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41DEFB2C-36A0-5DAD-BBA3-56ED36BA8B11}"/>
              </a:ext>
            </a:extLst>
          </p:cNvPr>
          <p:cNvSpPr txBox="1"/>
          <p:nvPr/>
        </p:nvSpPr>
        <p:spPr>
          <a:xfrm>
            <a:off x="6654794" y="1139653"/>
            <a:ext cx="2504755" cy="2031325"/>
          </a:xfrm>
          <a:prstGeom prst="rect">
            <a:avLst/>
          </a:prstGeom>
          <a:noFill/>
          <a:ln>
            <a:noFill/>
          </a:ln>
        </p:spPr>
        <p:txBody>
          <a:bodyPr wrap="square" rtlCol="0">
            <a:spAutoFit/>
          </a:bodyPr>
          <a:lstStyle/>
          <a:p>
            <a:r>
              <a:rPr lang="en-US" dirty="0"/>
              <a:t>The warden’s tell me that there are more Court, to the north west. </a:t>
            </a:r>
            <a:r>
              <a:rPr lang="en-US" b="1" dirty="0"/>
              <a:t>Once you finish getting ready here let’s head over and see what we can find. </a:t>
            </a:r>
          </a:p>
        </p:txBody>
      </p:sp>
      <p:sp>
        <p:nvSpPr>
          <p:cNvPr id="9" name="TextBox 8">
            <a:extLst>
              <a:ext uri="{FF2B5EF4-FFF2-40B4-BE49-F238E27FC236}">
                <a16:creationId xmlns:a16="http://schemas.microsoft.com/office/drawing/2014/main" id="{973BE258-4205-CA48-3ED4-654725D83816}"/>
              </a:ext>
            </a:extLst>
          </p:cNvPr>
          <p:cNvSpPr txBox="1"/>
          <p:nvPr/>
        </p:nvSpPr>
        <p:spPr>
          <a:xfrm>
            <a:off x="8264907" y="3019124"/>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14</a:t>
            </a:r>
          </a:p>
        </p:txBody>
      </p:sp>
      <p:pic>
        <p:nvPicPr>
          <p:cNvPr id="11" name="Picture 10">
            <a:extLst>
              <a:ext uri="{FF2B5EF4-FFF2-40B4-BE49-F238E27FC236}">
                <a16:creationId xmlns:a16="http://schemas.microsoft.com/office/drawing/2014/main" id="{D7A7F174-E126-C509-A644-AB0B9D2C7D93}"/>
              </a:ext>
            </a:extLst>
          </p:cNvPr>
          <p:cNvPicPr>
            <a:picLocks noChangeAspect="1"/>
          </p:cNvPicPr>
          <p:nvPr/>
        </p:nvPicPr>
        <p:blipFill>
          <a:blip r:embed="rId3"/>
          <a:srcRect l="2258" t="6897" r="6679" b="50530"/>
          <a:stretch>
            <a:fillRect/>
          </a:stretch>
        </p:blipFill>
        <p:spPr>
          <a:xfrm rot="10800000" flipH="1">
            <a:off x="2508123" y="3705893"/>
            <a:ext cx="3480933" cy="1528727"/>
          </a:xfrm>
          <a:prstGeom prst="rect">
            <a:avLst/>
          </a:prstGeom>
          <a:ln>
            <a:noFill/>
          </a:ln>
        </p:spPr>
      </p:pic>
      <p:pic>
        <p:nvPicPr>
          <p:cNvPr id="12" name="Picture 11">
            <a:extLst>
              <a:ext uri="{FF2B5EF4-FFF2-40B4-BE49-F238E27FC236}">
                <a16:creationId xmlns:a16="http://schemas.microsoft.com/office/drawing/2014/main" id="{8E69E07D-62AE-D3F4-6901-5CD438FC41D9}"/>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D22FD95C-5523-6C26-F33A-F0E2478E411C}"/>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5E4A3AA8-0616-FE93-DF04-1462AEC82DE4}"/>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8140194A-21BC-C2D5-BA66-13726F6B193C}"/>
              </a:ext>
            </a:extLst>
          </p:cNvPr>
          <p:cNvSpPr txBox="1"/>
          <p:nvPr/>
        </p:nvSpPr>
        <p:spPr>
          <a:xfrm>
            <a:off x="2971989" y="1037308"/>
            <a:ext cx="2627767" cy="3416320"/>
          </a:xfrm>
          <a:prstGeom prst="rect">
            <a:avLst/>
          </a:prstGeom>
          <a:noFill/>
          <a:ln>
            <a:noFill/>
          </a:ln>
        </p:spPr>
        <p:txBody>
          <a:bodyPr wrap="square" rtlCol="0">
            <a:spAutoFit/>
          </a:bodyPr>
          <a:lstStyle/>
          <a:p>
            <a:r>
              <a:rPr lang="en-US" dirty="0"/>
              <a:t>Ha, these saplings wilted against the aura of your power.  With the number of hounds this must be where the taint our poor pups.  The </a:t>
            </a:r>
            <a:r>
              <a:rPr lang="en-US" b="1" dirty="0">
                <a:solidFill>
                  <a:srgbClr val="C00000"/>
                </a:solidFill>
                <a:latin typeface="Harrington" panose="04040505050A02020702" pitchFamily="82" charset="0"/>
              </a:rPr>
              <a:t>Court</a:t>
            </a:r>
            <a:r>
              <a:rPr lang="en-US" dirty="0"/>
              <a:t> won’t take kindly to this. Let’s head to Mabon’s Market, just on the north side of the bay</a:t>
            </a:r>
            <a:r>
              <a:rPr lang="en-US" b="1" dirty="0"/>
              <a:t>. </a:t>
            </a:r>
          </a:p>
          <a:p>
            <a:r>
              <a:rPr lang="en-US" b="1" dirty="0"/>
              <a:t>Get outfitted to really prune this infestation.</a:t>
            </a:r>
          </a:p>
        </p:txBody>
      </p:sp>
      <p:sp>
        <p:nvSpPr>
          <p:cNvPr id="16" name="TextBox 15">
            <a:extLst>
              <a:ext uri="{FF2B5EF4-FFF2-40B4-BE49-F238E27FC236}">
                <a16:creationId xmlns:a16="http://schemas.microsoft.com/office/drawing/2014/main" id="{55AC0ED9-924C-7DF9-A16C-14770AA058AB}"/>
              </a:ext>
            </a:extLst>
          </p:cNvPr>
          <p:cNvSpPr txBox="1"/>
          <p:nvPr/>
        </p:nvSpPr>
        <p:spPr>
          <a:xfrm>
            <a:off x="4608178" y="4390647"/>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13</a:t>
            </a:r>
          </a:p>
        </p:txBody>
      </p:sp>
      <p:pic>
        <p:nvPicPr>
          <p:cNvPr id="5" name="Picture 4">
            <a:extLst>
              <a:ext uri="{FF2B5EF4-FFF2-40B4-BE49-F238E27FC236}">
                <a16:creationId xmlns:a16="http://schemas.microsoft.com/office/drawing/2014/main" id="{C04A7D83-DB28-9168-9044-55C7B30ADF05}"/>
              </a:ext>
            </a:extLst>
          </p:cNvPr>
          <p:cNvPicPr>
            <a:picLocks noChangeAspect="1"/>
          </p:cNvPicPr>
          <p:nvPr/>
        </p:nvPicPr>
        <p:blipFill>
          <a:blip r:embed="rId4"/>
          <a:stretch>
            <a:fillRect/>
          </a:stretch>
        </p:blipFill>
        <p:spPr>
          <a:xfrm>
            <a:off x="272137" y="3258417"/>
            <a:ext cx="5681964" cy="5694158"/>
          </a:xfrm>
          <a:prstGeom prst="rect">
            <a:avLst/>
          </a:prstGeom>
        </p:spPr>
      </p:pic>
      <p:pic>
        <p:nvPicPr>
          <p:cNvPr id="10" name="Picture 9">
            <a:extLst>
              <a:ext uri="{FF2B5EF4-FFF2-40B4-BE49-F238E27FC236}">
                <a16:creationId xmlns:a16="http://schemas.microsoft.com/office/drawing/2014/main" id="{54133956-81E1-F54A-551E-3144AAC5DB30}"/>
              </a:ext>
            </a:extLst>
          </p:cNvPr>
          <p:cNvPicPr>
            <a:picLocks noChangeAspect="1"/>
          </p:cNvPicPr>
          <p:nvPr/>
        </p:nvPicPr>
        <p:blipFill>
          <a:blip r:embed="rId5"/>
          <a:stretch>
            <a:fillRect/>
          </a:stretch>
        </p:blipFill>
        <p:spPr>
          <a:xfrm>
            <a:off x="6076561" y="3258417"/>
            <a:ext cx="5681964" cy="5694158"/>
          </a:xfrm>
          <a:prstGeom prst="rect">
            <a:avLst/>
          </a:prstGeom>
        </p:spPr>
      </p:pic>
    </p:spTree>
    <p:extLst>
      <p:ext uri="{BB962C8B-B14F-4D97-AF65-F5344CB8AC3E}">
        <p14:creationId xmlns:p14="http://schemas.microsoft.com/office/powerpoint/2010/main" val="218274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4CDE-F38D-6510-6437-3FC7F6664E2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04C47AE-2517-D6A4-2C59-6EA5BF869A61}"/>
              </a:ext>
            </a:extLst>
          </p:cNvPr>
          <p:cNvPicPr>
            <a:picLocks noChangeAspect="1"/>
          </p:cNvPicPr>
          <p:nvPr/>
        </p:nvPicPr>
        <p:blipFill>
          <a:blip r:embed="rId2"/>
          <a:srcRect l="11970" t="3458" r="-89855" b="5849"/>
          <a:stretch>
            <a:fillRect/>
          </a:stretch>
        </p:blipFill>
        <p:spPr>
          <a:xfrm>
            <a:off x="338726" y="554299"/>
            <a:ext cx="5686424" cy="5695950"/>
          </a:xfrm>
          <a:prstGeom prst="rect">
            <a:avLst/>
          </a:prstGeom>
        </p:spPr>
      </p:pic>
      <p:pic>
        <p:nvPicPr>
          <p:cNvPr id="18" name="Picture 17">
            <a:extLst>
              <a:ext uri="{FF2B5EF4-FFF2-40B4-BE49-F238E27FC236}">
                <a16:creationId xmlns:a16="http://schemas.microsoft.com/office/drawing/2014/main" id="{AC2A5C57-AFA4-005F-4BE1-D9AC34E115A2}"/>
              </a:ext>
            </a:extLst>
          </p:cNvPr>
          <p:cNvPicPr>
            <a:picLocks noChangeAspect="1"/>
          </p:cNvPicPr>
          <p:nvPr/>
        </p:nvPicPr>
        <p:blipFill>
          <a:blip r:embed="rId2"/>
          <a:srcRect l="-85116" t="3383" r="7231" b="5924"/>
          <a:stretch>
            <a:fillRect/>
          </a:stretch>
        </p:blipFill>
        <p:spPr>
          <a:xfrm>
            <a:off x="5995988" y="571501"/>
            <a:ext cx="5686424" cy="5695950"/>
          </a:xfrm>
          <a:prstGeom prst="rect">
            <a:avLst/>
          </a:prstGeom>
        </p:spPr>
      </p:pic>
      <p:pic>
        <p:nvPicPr>
          <p:cNvPr id="2" name="Picture 1">
            <a:extLst>
              <a:ext uri="{FF2B5EF4-FFF2-40B4-BE49-F238E27FC236}">
                <a16:creationId xmlns:a16="http://schemas.microsoft.com/office/drawing/2014/main" id="{B8F953C8-250B-EA5F-2013-EDC5DCD4CDAC}"/>
              </a:ext>
            </a:extLst>
          </p:cNvPr>
          <p:cNvPicPr>
            <a:picLocks noChangeAspect="1"/>
          </p:cNvPicPr>
          <p:nvPr/>
        </p:nvPicPr>
        <p:blipFill>
          <a:blip r:embed="rId3"/>
          <a:srcRect l="2258" t="6897" r="8870" b="50530"/>
          <a:stretch>
            <a:fillRect/>
          </a:stretch>
        </p:blipFill>
        <p:spPr>
          <a:xfrm rot="10800000">
            <a:off x="6235030" y="2428765"/>
            <a:ext cx="3397157" cy="1528727"/>
          </a:xfrm>
          <a:prstGeom prst="rect">
            <a:avLst/>
          </a:prstGeom>
          <a:ln>
            <a:noFill/>
          </a:ln>
        </p:spPr>
      </p:pic>
      <p:pic>
        <p:nvPicPr>
          <p:cNvPr id="4" name="Picture 3">
            <a:extLst>
              <a:ext uri="{FF2B5EF4-FFF2-40B4-BE49-F238E27FC236}">
                <a16:creationId xmlns:a16="http://schemas.microsoft.com/office/drawing/2014/main" id="{E01B77DD-5725-45D8-5DF7-A0A197011DFC}"/>
              </a:ext>
            </a:extLst>
          </p:cNvPr>
          <p:cNvPicPr>
            <a:picLocks noChangeAspect="1"/>
          </p:cNvPicPr>
          <p:nvPr/>
        </p:nvPicPr>
        <p:blipFill>
          <a:blip r:embed="rId3"/>
          <a:srcRect l="5895" t="6897"/>
          <a:stretch>
            <a:fillRect/>
          </a:stretch>
        </p:blipFill>
        <p:spPr>
          <a:xfrm>
            <a:off x="6235033" y="590550"/>
            <a:ext cx="3597186" cy="3343205"/>
          </a:xfrm>
          <a:prstGeom prst="rect">
            <a:avLst/>
          </a:prstGeom>
          <a:ln>
            <a:noFill/>
          </a:ln>
        </p:spPr>
      </p:pic>
      <p:pic>
        <p:nvPicPr>
          <p:cNvPr id="6" name="Picture 5">
            <a:extLst>
              <a:ext uri="{FF2B5EF4-FFF2-40B4-BE49-F238E27FC236}">
                <a16:creationId xmlns:a16="http://schemas.microsoft.com/office/drawing/2014/main" id="{B66399DA-68BF-6175-200E-E566A22F4F12}"/>
              </a:ext>
            </a:extLst>
          </p:cNvPr>
          <p:cNvPicPr>
            <a:picLocks noChangeAspect="1"/>
          </p:cNvPicPr>
          <p:nvPr/>
        </p:nvPicPr>
        <p:blipFill>
          <a:blip r:embed="rId3"/>
          <a:srcRect l="5895" t="28305" b="53392"/>
          <a:stretch>
            <a:fillRect/>
          </a:stretch>
        </p:blipFill>
        <p:spPr>
          <a:xfrm>
            <a:off x="6235031" y="2057399"/>
            <a:ext cx="3597187" cy="1391697"/>
          </a:xfrm>
          <a:prstGeom prst="rect">
            <a:avLst/>
          </a:prstGeom>
          <a:ln>
            <a:noFill/>
          </a:ln>
        </p:spPr>
      </p:pic>
      <p:pic>
        <p:nvPicPr>
          <p:cNvPr id="7" name="Picture 6">
            <a:extLst>
              <a:ext uri="{FF2B5EF4-FFF2-40B4-BE49-F238E27FC236}">
                <a16:creationId xmlns:a16="http://schemas.microsoft.com/office/drawing/2014/main" id="{F56F806A-73FF-4A68-E63F-CBD079D4FAC1}"/>
              </a:ext>
            </a:extLst>
          </p:cNvPr>
          <p:cNvPicPr>
            <a:picLocks noChangeAspect="1"/>
          </p:cNvPicPr>
          <p:nvPr/>
        </p:nvPicPr>
        <p:blipFill>
          <a:blip r:embed="rId3"/>
          <a:srcRect l="37997" t="48008" r="7931" b="13422"/>
          <a:stretch>
            <a:fillRect/>
          </a:stretch>
        </p:blipFill>
        <p:spPr>
          <a:xfrm rot="16357712">
            <a:off x="8431676" y="962197"/>
            <a:ext cx="2047877" cy="1384995"/>
          </a:xfrm>
          <a:prstGeom prst="rect">
            <a:avLst/>
          </a:prstGeom>
          <a:ln>
            <a:noFill/>
          </a:ln>
        </p:spPr>
      </p:pic>
      <p:sp>
        <p:nvSpPr>
          <p:cNvPr id="8" name="TextBox 7">
            <a:extLst>
              <a:ext uri="{FF2B5EF4-FFF2-40B4-BE49-F238E27FC236}">
                <a16:creationId xmlns:a16="http://schemas.microsoft.com/office/drawing/2014/main" id="{B88601B5-0146-4099-646C-79E8780D7C0D}"/>
              </a:ext>
            </a:extLst>
          </p:cNvPr>
          <p:cNvSpPr txBox="1"/>
          <p:nvPr/>
        </p:nvSpPr>
        <p:spPr>
          <a:xfrm>
            <a:off x="6654794" y="1139653"/>
            <a:ext cx="2504755" cy="2308324"/>
          </a:xfrm>
          <a:prstGeom prst="rect">
            <a:avLst/>
          </a:prstGeom>
          <a:noFill/>
          <a:ln>
            <a:noFill/>
          </a:ln>
        </p:spPr>
        <p:txBody>
          <a:bodyPr wrap="square" rtlCol="0">
            <a:spAutoFit/>
          </a:bodyPr>
          <a:lstStyle/>
          <a:p>
            <a:r>
              <a:rPr lang="en-US" dirty="0"/>
              <a:t>I’m glad we were able to save a few. Its terrifying, once we fall into nightmare, we are forever broken. </a:t>
            </a:r>
          </a:p>
          <a:p>
            <a:r>
              <a:rPr lang="en-US" b="1" dirty="0"/>
              <a:t>Arrange supplies from </a:t>
            </a:r>
            <a:r>
              <a:rPr lang="en-US" b="1" dirty="0" err="1"/>
              <a:t>Hanto</a:t>
            </a:r>
            <a:r>
              <a:rPr lang="en-US" b="1" dirty="0"/>
              <a:t> trading post to the east.</a:t>
            </a:r>
          </a:p>
        </p:txBody>
      </p:sp>
      <p:sp>
        <p:nvSpPr>
          <p:cNvPr id="9" name="TextBox 8">
            <a:extLst>
              <a:ext uri="{FF2B5EF4-FFF2-40B4-BE49-F238E27FC236}">
                <a16:creationId xmlns:a16="http://schemas.microsoft.com/office/drawing/2014/main" id="{E1A7006A-139A-B35A-B256-BB343AB065CB}"/>
              </a:ext>
            </a:extLst>
          </p:cNvPr>
          <p:cNvSpPr txBox="1"/>
          <p:nvPr/>
        </p:nvSpPr>
        <p:spPr>
          <a:xfrm>
            <a:off x="8259126" y="2987433"/>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16</a:t>
            </a:r>
          </a:p>
        </p:txBody>
      </p:sp>
      <p:pic>
        <p:nvPicPr>
          <p:cNvPr id="11" name="Picture 10">
            <a:extLst>
              <a:ext uri="{FF2B5EF4-FFF2-40B4-BE49-F238E27FC236}">
                <a16:creationId xmlns:a16="http://schemas.microsoft.com/office/drawing/2014/main" id="{216007D6-5D8F-2444-BC9C-27554E98C6ED}"/>
              </a:ext>
            </a:extLst>
          </p:cNvPr>
          <p:cNvPicPr>
            <a:picLocks noChangeAspect="1"/>
          </p:cNvPicPr>
          <p:nvPr/>
        </p:nvPicPr>
        <p:blipFill>
          <a:blip r:embed="rId3"/>
          <a:srcRect l="2258" t="6897" r="6679" b="50530"/>
          <a:stretch>
            <a:fillRect/>
          </a:stretch>
        </p:blipFill>
        <p:spPr>
          <a:xfrm rot="10800000" flipH="1">
            <a:off x="2531297" y="2941529"/>
            <a:ext cx="3480933" cy="1528727"/>
          </a:xfrm>
          <a:prstGeom prst="rect">
            <a:avLst/>
          </a:prstGeom>
          <a:ln>
            <a:noFill/>
          </a:ln>
        </p:spPr>
      </p:pic>
      <p:pic>
        <p:nvPicPr>
          <p:cNvPr id="12" name="Picture 11">
            <a:extLst>
              <a:ext uri="{FF2B5EF4-FFF2-40B4-BE49-F238E27FC236}">
                <a16:creationId xmlns:a16="http://schemas.microsoft.com/office/drawing/2014/main" id="{8137FBA0-F3A9-0DA8-C5FC-3EC38428BE6D}"/>
              </a:ext>
            </a:extLst>
          </p:cNvPr>
          <p:cNvPicPr>
            <a:picLocks noChangeAspect="1"/>
          </p:cNvPicPr>
          <p:nvPr/>
        </p:nvPicPr>
        <p:blipFill>
          <a:blip r:embed="rId3"/>
          <a:srcRect l="5895" t="6897"/>
          <a:stretch>
            <a:fillRect/>
          </a:stretch>
        </p:blipFill>
        <p:spPr>
          <a:xfrm flipH="1">
            <a:off x="2315028" y="571500"/>
            <a:ext cx="3597186" cy="3343205"/>
          </a:xfrm>
          <a:prstGeom prst="rect">
            <a:avLst/>
          </a:prstGeom>
          <a:ln>
            <a:noFill/>
          </a:ln>
        </p:spPr>
      </p:pic>
      <p:pic>
        <p:nvPicPr>
          <p:cNvPr id="13" name="Picture 12">
            <a:extLst>
              <a:ext uri="{FF2B5EF4-FFF2-40B4-BE49-F238E27FC236}">
                <a16:creationId xmlns:a16="http://schemas.microsoft.com/office/drawing/2014/main" id="{B24FF36A-33C1-DDBC-360C-83422F12064B}"/>
              </a:ext>
            </a:extLst>
          </p:cNvPr>
          <p:cNvPicPr>
            <a:picLocks noChangeAspect="1"/>
          </p:cNvPicPr>
          <p:nvPr/>
        </p:nvPicPr>
        <p:blipFill>
          <a:blip r:embed="rId3"/>
          <a:srcRect l="4066" t="28305" b="53392"/>
          <a:stretch>
            <a:fillRect/>
          </a:stretch>
        </p:blipFill>
        <p:spPr>
          <a:xfrm flipH="1">
            <a:off x="2315028" y="2038350"/>
            <a:ext cx="3667096" cy="1695450"/>
          </a:xfrm>
          <a:prstGeom prst="rect">
            <a:avLst/>
          </a:prstGeom>
          <a:ln>
            <a:noFill/>
          </a:ln>
        </p:spPr>
      </p:pic>
      <p:pic>
        <p:nvPicPr>
          <p:cNvPr id="14" name="Picture 13">
            <a:extLst>
              <a:ext uri="{FF2B5EF4-FFF2-40B4-BE49-F238E27FC236}">
                <a16:creationId xmlns:a16="http://schemas.microsoft.com/office/drawing/2014/main" id="{EE61261A-3A33-B368-B938-5F84A23EEDEA}"/>
              </a:ext>
            </a:extLst>
          </p:cNvPr>
          <p:cNvPicPr>
            <a:picLocks noChangeAspect="1"/>
          </p:cNvPicPr>
          <p:nvPr/>
        </p:nvPicPr>
        <p:blipFill>
          <a:blip r:embed="rId3"/>
          <a:srcRect l="37997" t="48008" r="7931" b="13422"/>
          <a:stretch>
            <a:fillRect/>
          </a:stretch>
        </p:blipFill>
        <p:spPr>
          <a:xfrm rot="5242288" flipH="1">
            <a:off x="1667694" y="943147"/>
            <a:ext cx="2047877" cy="1384995"/>
          </a:xfrm>
          <a:prstGeom prst="rect">
            <a:avLst/>
          </a:prstGeom>
          <a:ln>
            <a:noFill/>
          </a:ln>
        </p:spPr>
      </p:pic>
      <p:sp>
        <p:nvSpPr>
          <p:cNvPr id="15" name="TextBox 14">
            <a:extLst>
              <a:ext uri="{FF2B5EF4-FFF2-40B4-BE49-F238E27FC236}">
                <a16:creationId xmlns:a16="http://schemas.microsoft.com/office/drawing/2014/main" id="{1CA29B4F-29CE-97B7-E3B8-E3360EB6EA88}"/>
              </a:ext>
            </a:extLst>
          </p:cNvPr>
          <p:cNvSpPr txBox="1"/>
          <p:nvPr/>
        </p:nvSpPr>
        <p:spPr>
          <a:xfrm>
            <a:off x="2971989" y="1037308"/>
            <a:ext cx="2590371" cy="2862322"/>
          </a:xfrm>
          <a:prstGeom prst="rect">
            <a:avLst/>
          </a:prstGeom>
          <a:noFill/>
          <a:ln>
            <a:noFill/>
          </a:ln>
        </p:spPr>
        <p:txBody>
          <a:bodyPr wrap="square" rtlCol="0">
            <a:spAutoFit/>
          </a:bodyPr>
          <a:lstStyle/>
          <a:p>
            <a:r>
              <a:rPr lang="en-US" dirty="0"/>
              <a:t>Tovar here </a:t>
            </a:r>
            <a:r>
              <a:rPr lang="en-US" dirty="0" err="1"/>
              <a:t>tell’s</a:t>
            </a:r>
            <a:r>
              <a:rPr lang="en-US" dirty="0"/>
              <a:t> me that they have captured our siblings and are poisoning their minds. Quickly, before their dreams fall into nightmares, we must free who we can!  </a:t>
            </a:r>
          </a:p>
          <a:p>
            <a:r>
              <a:rPr lang="en-US" b="1" dirty="0"/>
              <a:t>Clear out this camp, I’ll meet you in Cathal.</a:t>
            </a:r>
          </a:p>
        </p:txBody>
      </p:sp>
      <p:sp>
        <p:nvSpPr>
          <p:cNvPr id="16" name="TextBox 15">
            <a:extLst>
              <a:ext uri="{FF2B5EF4-FFF2-40B4-BE49-F238E27FC236}">
                <a16:creationId xmlns:a16="http://schemas.microsoft.com/office/drawing/2014/main" id="{045651FA-7992-8D35-8ED9-F5BC3706A21C}"/>
              </a:ext>
            </a:extLst>
          </p:cNvPr>
          <p:cNvSpPr txBox="1"/>
          <p:nvPr/>
        </p:nvSpPr>
        <p:spPr>
          <a:xfrm>
            <a:off x="4606326" y="3669261"/>
            <a:ext cx="753974" cy="523220"/>
          </a:xfrm>
          <a:prstGeom prst="rect">
            <a:avLst/>
          </a:prstGeom>
          <a:noFill/>
          <a:ln>
            <a:noFill/>
          </a:ln>
        </p:spPr>
        <p:txBody>
          <a:bodyPr wrap="square" rtlCol="0">
            <a:spAutoFit/>
          </a:bodyPr>
          <a:lstStyle/>
          <a:p>
            <a:pPr algn="r"/>
            <a:r>
              <a:rPr lang="en-US" sz="2800" b="1" dirty="0">
                <a:latin typeface="Harrington" panose="04040505050A02020702" pitchFamily="82" charset="0"/>
              </a:rPr>
              <a:t>15</a:t>
            </a:r>
          </a:p>
        </p:txBody>
      </p:sp>
      <p:pic>
        <p:nvPicPr>
          <p:cNvPr id="3" name="Picture 2">
            <a:extLst>
              <a:ext uri="{FF2B5EF4-FFF2-40B4-BE49-F238E27FC236}">
                <a16:creationId xmlns:a16="http://schemas.microsoft.com/office/drawing/2014/main" id="{D1A10740-7526-E6EC-38A9-F3E34FF6878F}"/>
              </a:ext>
            </a:extLst>
          </p:cNvPr>
          <p:cNvPicPr>
            <a:picLocks noChangeAspect="1"/>
          </p:cNvPicPr>
          <p:nvPr/>
        </p:nvPicPr>
        <p:blipFill>
          <a:blip r:embed="rId4"/>
          <a:stretch>
            <a:fillRect/>
          </a:stretch>
        </p:blipFill>
        <p:spPr>
          <a:xfrm>
            <a:off x="-149350" y="4044936"/>
            <a:ext cx="5681964" cy="5694158"/>
          </a:xfrm>
          <a:prstGeom prst="rect">
            <a:avLst/>
          </a:prstGeom>
        </p:spPr>
      </p:pic>
      <p:pic>
        <p:nvPicPr>
          <p:cNvPr id="10" name="Picture 9">
            <a:extLst>
              <a:ext uri="{FF2B5EF4-FFF2-40B4-BE49-F238E27FC236}">
                <a16:creationId xmlns:a16="http://schemas.microsoft.com/office/drawing/2014/main" id="{6911F7EE-7E8F-37D5-D8E3-597C81320E77}"/>
              </a:ext>
            </a:extLst>
          </p:cNvPr>
          <p:cNvPicPr>
            <a:picLocks noChangeAspect="1"/>
          </p:cNvPicPr>
          <p:nvPr/>
        </p:nvPicPr>
        <p:blipFill>
          <a:blip r:embed="rId5"/>
          <a:stretch>
            <a:fillRect/>
          </a:stretch>
        </p:blipFill>
        <p:spPr>
          <a:xfrm>
            <a:off x="6084222" y="4148687"/>
            <a:ext cx="5681964" cy="5694158"/>
          </a:xfrm>
          <a:prstGeom prst="rect">
            <a:avLst/>
          </a:prstGeom>
        </p:spPr>
      </p:pic>
    </p:spTree>
    <p:extLst>
      <p:ext uri="{BB962C8B-B14F-4D97-AF65-F5344CB8AC3E}">
        <p14:creationId xmlns:p14="http://schemas.microsoft.com/office/powerpoint/2010/main" val="700421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9596</TotalTime>
  <Words>1379</Words>
  <Application>Microsoft Office PowerPoint</Application>
  <PresentationFormat>Widescreen</PresentationFormat>
  <Paragraphs>117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Harrington</vt:lpstr>
      <vt:lpstr>Old English Text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Nolan Cousineau</dc:creator>
  <cp:lastModifiedBy>Nolan Cousineau</cp:lastModifiedBy>
  <cp:revision>61</cp:revision>
  <dcterms:created xsi:type="dcterms:W3CDTF">2025-07-26T14:06:23Z</dcterms:created>
  <dcterms:modified xsi:type="dcterms:W3CDTF">2025-08-12T17:04:47Z</dcterms:modified>
</cp:coreProperties>
</file>